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
  </p:notesMasterIdLst>
  <p:sldIdLst>
    <p:sldId id="256" r:id="rId2"/>
    <p:sldId id="257" r:id="rId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7F111B"/>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autoAdjust="0"/>
    <p:restoredTop sz="96327" autoAdjust="0"/>
  </p:normalViewPr>
  <p:slideViewPr>
    <p:cSldViewPr snapToGrid="0" snapToObjects="1">
      <p:cViewPr>
        <p:scale>
          <a:sx n="170" d="100"/>
          <a:sy n="170" d="100"/>
        </p:scale>
        <p:origin x="504" y="-165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961BC37-9DF9-E349-9007-4FA5E968C819}" type="datetimeFigureOut">
              <a:rPr lang="en-US" smtClean="0"/>
              <a:t>12/5/25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14F5D25-DF75-034B-B34E-9ADB11BCE1E3}" type="slidenum">
              <a:rPr lang="en-US" smtClean="0"/>
              <a:t>‹#›</a:t>
            </a:fld>
            <a:endParaRPr lang="en-US"/>
          </a:p>
        </p:txBody>
      </p:sp>
    </p:spTree>
    <p:extLst>
      <p:ext uri="{BB962C8B-B14F-4D97-AF65-F5344CB8AC3E}">
        <p14:creationId xmlns:p14="http://schemas.microsoft.com/office/powerpoint/2010/main" val="1226618269"/>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FL</a:t>
            </a:r>
          </a:p>
        </p:txBody>
      </p:sp>
      <p:sp>
        <p:nvSpPr>
          <p:cNvPr id="4" name="Slide Number Placeholder 3"/>
          <p:cNvSpPr>
            <a:spLocks noGrp="1"/>
          </p:cNvSpPr>
          <p:nvPr>
            <p:ph type="sldNum" sz="quarter" idx="10"/>
          </p:nvPr>
        </p:nvSpPr>
        <p:spPr/>
        <p:txBody>
          <a:bodyPr/>
          <a:lstStyle/>
          <a:p>
            <a:fld id="{714F5D25-DF75-034B-B34E-9ADB11BCE1E3}" type="slidenum">
              <a:rPr lang="en-US" smtClean="0"/>
              <a:t>1</a:t>
            </a:fld>
            <a:endParaRPr lang="en-US"/>
          </a:p>
        </p:txBody>
      </p:sp>
    </p:spTree>
    <p:extLst>
      <p:ext uri="{BB962C8B-B14F-4D97-AF65-F5344CB8AC3E}">
        <p14:creationId xmlns:p14="http://schemas.microsoft.com/office/powerpoint/2010/main" val="19065676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4F5D25-DF75-034B-B34E-9ADB11BCE1E3}" type="slidenum">
              <a:rPr lang="en-US" smtClean="0"/>
              <a:t>2</a:t>
            </a:fld>
            <a:endParaRPr lang="en-US"/>
          </a:p>
        </p:txBody>
      </p:sp>
    </p:spTree>
    <p:extLst>
      <p:ext uri="{BB962C8B-B14F-4D97-AF65-F5344CB8AC3E}">
        <p14:creationId xmlns:p14="http://schemas.microsoft.com/office/powerpoint/2010/main" val="3412416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974783D-E35B-0443-9F3F-6C583D4A570B}" type="datetimeFigureOut">
              <a:rPr lang="en-US" smtClean="0"/>
              <a:t>12/5/25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75A830-BC6F-D041-8D5E-E61FABC2DFF6}" type="slidenum">
              <a:rPr lang="en-US" smtClean="0"/>
              <a:t>‹#›</a:t>
            </a:fld>
            <a:endParaRPr lang="en-US"/>
          </a:p>
        </p:txBody>
      </p:sp>
    </p:spTree>
    <p:extLst>
      <p:ext uri="{BB962C8B-B14F-4D97-AF65-F5344CB8AC3E}">
        <p14:creationId xmlns:p14="http://schemas.microsoft.com/office/powerpoint/2010/main" val="8503846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974783D-E35B-0443-9F3F-6C583D4A570B}" type="datetimeFigureOut">
              <a:rPr lang="en-US" smtClean="0"/>
              <a:t>12/5/25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75A830-BC6F-D041-8D5E-E61FABC2DFF6}" type="slidenum">
              <a:rPr lang="en-US" smtClean="0"/>
              <a:t>‹#›</a:t>
            </a:fld>
            <a:endParaRPr lang="en-US"/>
          </a:p>
        </p:txBody>
      </p:sp>
    </p:spTree>
    <p:extLst>
      <p:ext uri="{BB962C8B-B14F-4D97-AF65-F5344CB8AC3E}">
        <p14:creationId xmlns:p14="http://schemas.microsoft.com/office/powerpoint/2010/main" val="1128497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974783D-E35B-0443-9F3F-6C583D4A570B}" type="datetimeFigureOut">
              <a:rPr lang="en-US" smtClean="0"/>
              <a:t>12/5/25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75A830-BC6F-D041-8D5E-E61FABC2DFF6}" type="slidenum">
              <a:rPr lang="en-US" smtClean="0"/>
              <a:t>‹#›</a:t>
            </a:fld>
            <a:endParaRPr lang="en-US"/>
          </a:p>
        </p:txBody>
      </p:sp>
    </p:spTree>
    <p:extLst>
      <p:ext uri="{BB962C8B-B14F-4D97-AF65-F5344CB8AC3E}">
        <p14:creationId xmlns:p14="http://schemas.microsoft.com/office/powerpoint/2010/main" val="20163421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974783D-E35B-0443-9F3F-6C583D4A570B}" type="datetimeFigureOut">
              <a:rPr lang="en-US" smtClean="0"/>
              <a:t>12/5/25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75A830-BC6F-D041-8D5E-E61FABC2DFF6}" type="slidenum">
              <a:rPr lang="en-US" smtClean="0"/>
              <a:t>‹#›</a:t>
            </a:fld>
            <a:endParaRPr lang="en-US"/>
          </a:p>
        </p:txBody>
      </p:sp>
    </p:spTree>
    <p:extLst>
      <p:ext uri="{BB962C8B-B14F-4D97-AF65-F5344CB8AC3E}">
        <p14:creationId xmlns:p14="http://schemas.microsoft.com/office/powerpoint/2010/main" val="39869931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974783D-E35B-0443-9F3F-6C583D4A570B}" type="datetimeFigureOut">
              <a:rPr lang="en-US" smtClean="0"/>
              <a:t>12/5/25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75A830-BC6F-D041-8D5E-E61FABC2DFF6}" type="slidenum">
              <a:rPr lang="en-US" smtClean="0"/>
              <a:t>‹#›</a:t>
            </a:fld>
            <a:endParaRPr lang="en-US"/>
          </a:p>
        </p:txBody>
      </p:sp>
    </p:spTree>
    <p:extLst>
      <p:ext uri="{BB962C8B-B14F-4D97-AF65-F5344CB8AC3E}">
        <p14:creationId xmlns:p14="http://schemas.microsoft.com/office/powerpoint/2010/main" val="27906938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974783D-E35B-0443-9F3F-6C583D4A570B}" type="datetimeFigureOut">
              <a:rPr lang="en-US" smtClean="0"/>
              <a:t>12/5/25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75A830-BC6F-D041-8D5E-E61FABC2DFF6}" type="slidenum">
              <a:rPr lang="en-US" smtClean="0"/>
              <a:t>‹#›</a:t>
            </a:fld>
            <a:endParaRPr lang="en-US"/>
          </a:p>
        </p:txBody>
      </p:sp>
    </p:spTree>
    <p:extLst>
      <p:ext uri="{BB962C8B-B14F-4D97-AF65-F5344CB8AC3E}">
        <p14:creationId xmlns:p14="http://schemas.microsoft.com/office/powerpoint/2010/main" val="15125437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974783D-E35B-0443-9F3F-6C583D4A570B}" type="datetimeFigureOut">
              <a:rPr lang="en-US" smtClean="0"/>
              <a:t>12/5/25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175A830-BC6F-D041-8D5E-E61FABC2DFF6}" type="slidenum">
              <a:rPr lang="en-US" smtClean="0"/>
              <a:t>‹#›</a:t>
            </a:fld>
            <a:endParaRPr lang="en-US"/>
          </a:p>
        </p:txBody>
      </p:sp>
    </p:spTree>
    <p:extLst>
      <p:ext uri="{BB962C8B-B14F-4D97-AF65-F5344CB8AC3E}">
        <p14:creationId xmlns:p14="http://schemas.microsoft.com/office/powerpoint/2010/main" val="38136718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974783D-E35B-0443-9F3F-6C583D4A570B}" type="datetimeFigureOut">
              <a:rPr lang="en-US" smtClean="0"/>
              <a:t>12/5/25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175A830-BC6F-D041-8D5E-E61FABC2DFF6}" type="slidenum">
              <a:rPr lang="en-US" smtClean="0"/>
              <a:t>‹#›</a:t>
            </a:fld>
            <a:endParaRPr lang="en-US"/>
          </a:p>
        </p:txBody>
      </p:sp>
    </p:spTree>
    <p:extLst>
      <p:ext uri="{BB962C8B-B14F-4D97-AF65-F5344CB8AC3E}">
        <p14:creationId xmlns:p14="http://schemas.microsoft.com/office/powerpoint/2010/main" val="3134458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74783D-E35B-0443-9F3F-6C583D4A570B}" type="datetimeFigureOut">
              <a:rPr lang="en-US" smtClean="0"/>
              <a:t>12/5/25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175A830-BC6F-D041-8D5E-E61FABC2DFF6}" type="slidenum">
              <a:rPr lang="en-US" smtClean="0"/>
              <a:t>‹#›</a:t>
            </a:fld>
            <a:endParaRPr lang="en-US"/>
          </a:p>
        </p:txBody>
      </p:sp>
    </p:spTree>
    <p:extLst>
      <p:ext uri="{BB962C8B-B14F-4D97-AF65-F5344CB8AC3E}">
        <p14:creationId xmlns:p14="http://schemas.microsoft.com/office/powerpoint/2010/main" val="32332041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974783D-E35B-0443-9F3F-6C583D4A570B}" type="datetimeFigureOut">
              <a:rPr lang="en-US" smtClean="0"/>
              <a:t>12/5/25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75A830-BC6F-D041-8D5E-E61FABC2DFF6}" type="slidenum">
              <a:rPr lang="en-US" smtClean="0"/>
              <a:t>‹#›</a:t>
            </a:fld>
            <a:endParaRPr lang="en-US"/>
          </a:p>
        </p:txBody>
      </p:sp>
    </p:spTree>
    <p:extLst>
      <p:ext uri="{BB962C8B-B14F-4D97-AF65-F5344CB8AC3E}">
        <p14:creationId xmlns:p14="http://schemas.microsoft.com/office/powerpoint/2010/main" val="28208177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974783D-E35B-0443-9F3F-6C583D4A570B}" type="datetimeFigureOut">
              <a:rPr lang="en-US" smtClean="0"/>
              <a:t>12/5/25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75A830-BC6F-D041-8D5E-E61FABC2DFF6}" type="slidenum">
              <a:rPr lang="en-US" smtClean="0"/>
              <a:t>‹#›</a:t>
            </a:fld>
            <a:endParaRPr lang="en-US"/>
          </a:p>
        </p:txBody>
      </p:sp>
    </p:spTree>
    <p:extLst>
      <p:ext uri="{BB962C8B-B14F-4D97-AF65-F5344CB8AC3E}">
        <p14:creationId xmlns:p14="http://schemas.microsoft.com/office/powerpoint/2010/main" val="24301050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74783D-E35B-0443-9F3F-6C583D4A570B}" type="datetimeFigureOut">
              <a:rPr lang="en-US" smtClean="0"/>
              <a:t>12/5/25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75A830-BC6F-D041-8D5E-E61FABC2DFF6}" type="slidenum">
              <a:rPr lang="en-US" smtClean="0"/>
              <a:t>‹#›</a:t>
            </a:fld>
            <a:endParaRPr lang="en-US"/>
          </a:p>
        </p:txBody>
      </p:sp>
    </p:spTree>
    <p:extLst>
      <p:ext uri="{BB962C8B-B14F-4D97-AF65-F5344CB8AC3E}">
        <p14:creationId xmlns:p14="http://schemas.microsoft.com/office/powerpoint/2010/main" val="11526074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www.freehivtest.net" TargetMode="External"/><Relationship Id="rId3" Type="http://schemas.openxmlformats.org/officeDocument/2006/relationships/hyperlink" Target="http://www.aidshealth.org/#/countries/" TargetMode="External"/><Relationship Id="rId7" Type="http://schemas.openxmlformats.org/officeDocument/2006/relationships/hyperlink" Target="http://www.freestdcheck.org"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www.outofthecloset.org" TargetMode="External"/><Relationship Id="rId5" Type="http://schemas.openxmlformats.org/officeDocument/2006/relationships/hyperlink" Target="http://www.ahfpharmacy.org" TargetMode="External"/><Relationship Id="rId4" Type="http://schemas.openxmlformats.org/officeDocument/2006/relationships/hyperlink" Target="http://www.hivcare.org/" TargetMode="External"/></Relationships>
</file>

<file path=ppt/slides/_rels/slide2.xml.rels><?xml version="1.0" encoding="UTF-8" standalone="yes"?>
<Relationships xmlns="http://schemas.openxmlformats.org/package/2006/relationships"><Relationship Id="rId8" Type="http://schemas.openxmlformats.org/officeDocument/2006/relationships/hyperlink" Target="http://aidstaskforce.org" TargetMode="External"/><Relationship Id="rId13" Type="http://schemas.openxmlformats.org/officeDocument/2006/relationships/hyperlink" Target="http://www.siloamwellness.org/" TargetMode="External"/><Relationship Id="rId3" Type="http://schemas.openxmlformats.org/officeDocument/2006/relationships/hyperlink" Target="http://positivehealthcare.net" TargetMode="External"/><Relationship Id="rId7" Type="http://schemas.openxmlformats.org/officeDocument/2006/relationships/hyperlink" Target="https://www.aoc.org/" TargetMode="External"/><Relationship Id="rId12" Type="http://schemas.openxmlformats.org/officeDocument/2006/relationships/hyperlink" Target="http://www.irishouse.org/" TargetMode="External"/><Relationship Id="rId17" Type="http://schemas.openxmlformats.org/officeDocument/2006/relationships/hyperlink" Target="http://www.womenhiv.org" TargetMode="External"/><Relationship Id="rId2" Type="http://schemas.openxmlformats.org/officeDocument/2006/relationships/notesSlide" Target="../notesSlides/notesSlide2.xml"/><Relationship Id="rId16" Type="http://schemas.openxmlformats.org/officeDocument/2006/relationships/hyperlink" Target="https://thursdayschildofli.org/Default.aspx" TargetMode="External"/><Relationship Id="rId1" Type="http://schemas.openxmlformats.org/officeDocument/2006/relationships/slideLayout" Target="../slideLayouts/slideLayout1.xml"/><Relationship Id="rId6" Type="http://schemas.openxmlformats.org/officeDocument/2006/relationships/hyperlink" Target="http://www.acqc.org" TargetMode="External"/><Relationship Id="rId11" Type="http://schemas.openxmlformats.org/officeDocument/2006/relationships/hyperlink" Target="https://www.facebook.com/CALORChicago/" TargetMode="External"/><Relationship Id="rId5" Type="http://schemas.openxmlformats.org/officeDocument/2006/relationships/hyperlink" Target="http://www.aidatlanta.org" TargetMode="External"/><Relationship Id="rId15" Type="http://schemas.openxmlformats.org/officeDocument/2006/relationships/hyperlink" Target="http://www.sunserve.org/" TargetMode="External"/><Relationship Id="rId10" Type="http://schemas.openxmlformats.org/officeDocument/2006/relationships/hyperlink" Target="http://www.browardhouse.org/" TargetMode="External"/><Relationship Id="rId4" Type="http://schemas.openxmlformats.org/officeDocument/2006/relationships/hyperlink" Target="https://www.aidshealth.org/ahf-research/" TargetMode="External"/><Relationship Id="rId9" Type="http://schemas.openxmlformats.org/officeDocument/2006/relationships/hyperlink" Target="http://www.aindallas.org/" TargetMode="External"/><Relationship Id="rId14" Type="http://schemas.openxmlformats.org/officeDocument/2006/relationships/hyperlink" Target="http://www.southsidehelp.org/index.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516974" y="446614"/>
            <a:ext cx="2344437" cy="984885"/>
          </a:xfrm>
          <a:prstGeom prst="rect">
            <a:avLst/>
          </a:prstGeom>
          <a:noFill/>
        </p:spPr>
        <p:txBody>
          <a:bodyPr wrap="square" rtlCol="0">
            <a:spAutoFit/>
          </a:bodyPr>
          <a:lstStyle/>
          <a:p>
            <a:pPr algn="r"/>
            <a:r>
              <a:rPr lang="en-US" dirty="0">
                <a:latin typeface="Arial"/>
                <a:cs typeface="Arial"/>
              </a:rPr>
              <a:t>November 2025</a:t>
            </a:r>
          </a:p>
          <a:p>
            <a:pPr algn="r"/>
            <a:endParaRPr lang="en-US" sz="1200" i="1" dirty="0">
              <a:latin typeface="Arial"/>
              <a:cs typeface="Arial"/>
            </a:endParaRPr>
          </a:p>
          <a:p>
            <a:pPr algn="r"/>
            <a:endParaRPr lang="en-US" sz="1400" i="1" dirty="0">
              <a:latin typeface="Arial"/>
              <a:cs typeface="Arial"/>
            </a:endParaRPr>
          </a:p>
          <a:p>
            <a:pPr algn="r"/>
            <a:endParaRPr lang="en-US" sz="1400" i="1" dirty="0">
              <a:latin typeface="Arial"/>
              <a:cs typeface="Arial"/>
            </a:endParaRPr>
          </a:p>
        </p:txBody>
      </p:sp>
      <p:graphicFrame>
        <p:nvGraphicFramePr>
          <p:cNvPr id="5" name="Table 4"/>
          <p:cNvGraphicFramePr>
            <a:graphicFrameLocks noGrp="1"/>
          </p:cNvGraphicFramePr>
          <p:nvPr>
            <p:extLst>
              <p:ext uri="{D42A27DB-BD31-4B8C-83A1-F6EECF244321}">
                <p14:modId xmlns:p14="http://schemas.microsoft.com/office/powerpoint/2010/main" val="3831305784"/>
              </p:ext>
            </p:extLst>
          </p:nvPr>
        </p:nvGraphicFramePr>
        <p:xfrm>
          <a:off x="400840" y="1552154"/>
          <a:ext cx="4192931" cy="5074920"/>
        </p:xfrm>
        <a:graphic>
          <a:graphicData uri="http://schemas.openxmlformats.org/drawingml/2006/table">
            <a:tbl>
              <a:tblPr firstRow="1" bandRow="1">
                <a:effectLst/>
                <a:tableStyleId>{5C22544A-7EE6-4342-B048-85BDC9FD1C3A}</a:tableStyleId>
              </a:tblPr>
              <a:tblGrid>
                <a:gridCol w="3128596">
                  <a:extLst>
                    <a:ext uri="{9D8B030D-6E8A-4147-A177-3AD203B41FA5}">
                      <a16:colId xmlns:a16="http://schemas.microsoft.com/office/drawing/2014/main" val="20000"/>
                    </a:ext>
                  </a:extLst>
                </a:gridCol>
                <a:gridCol w="1064335">
                  <a:extLst>
                    <a:ext uri="{9D8B030D-6E8A-4147-A177-3AD203B41FA5}">
                      <a16:colId xmlns:a16="http://schemas.microsoft.com/office/drawing/2014/main" val="20001"/>
                    </a:ext>
                  </a:extLst>
                </a:gridCol>
              </a:tblGrid>
              <a:tr h="0">
                <a:tc>
                  <a:txBody>
                    <a:bodyPr/>
                    <a:lstStyle/>
                    <a:p>
                      <a:r>
                        <a:rPr lang="en-US" sz="1200" b="0" dirty="0">
                          <a:solidFill>
                            <a:schemeClr val="tx1"/>
                          </a:solidFill>
                          <a:latin typeface="Arial"/>
                          <a:cs typeface="Arial"/>
                        </a:rPr>
                        <a:t>AHF </a:t>
                      </a:r>
                      <a:r>
                        <a:rPr lang="en-US" sz="1200" b="1" dirty="0">
                          <a:solidFill>
                            <a:schemeClr val="tx1"/>
                          </a:solidFill>
                          <a:latin typeface="Arial"/>
                          <a:cs typeface="Arial"/>
                        </a:rPr>
                        <a:t>Patients/Clients </a:t>
                      </a:r>
                      <a:r>
                        <a:rPr lang="en-US" sz="1200" b="0" dirty="0">
                          <a:solidFill>
                            <a:schemeClr val="bg1">
                              <a:lumMod val="50000"/>
                            </a:schemeClr>
                          </a:solidFill>
                          <a:latin typeface="Arial"/>
                          <a:cs typeface="Arial"/>
                        </a:rPr>
                        <a:t>Worldwide</a:t>
                      </a:r>
                    </a:p>
                    <a:p>
                      <a:r>
                        <a:rPr lang="en-US" sz="800" b="0" dirty="0">
                          <a:solidFill>
                            <a:schemeClr val="tx1"/>
                          </a:solidFill>
                          <a:latin typeface="Arial"/>
                          <a:cs typeface="Arial"/>
                        </a:rPr>
                        <a:t>*</a:t>
                      </a:r>
                      <a:r>
                        <a:rPr lang="en-US" sz="800" b="0" dirty="0">
                          <a:solidFill>
                            <a:schemeClr val="bg1">
                              <a:lumMod val="50000"/>
                            </a:schemeClr>
                          </a:solidFill>
                          <a:latin typeface="Arial"/>
                          <a:cs typeface="Arial"/>
                        </a:rPr>
                        <a:t>As of November 25</a:t>
                      </a:r>
                      <a:r>
                        <a:rPr lang="en-US" sz="800" b="0" baseline="0" dirty="0">
                          <a:solidFill>
                            <a:schemeClr val="bg1">
                              <a:lumMod val="50000"/>
                            </a:schemeClr>
                          </a:solidFill>
                          <a:latin typeface="Arial"/>
                          <a:cs typeface="Arial"/>
                        </a:rPr>
                        <a:t>,</a:t>
                      </a:r>
                      <a:r>
                        <a:rPr lang="en-US" sz="800" b="0" dirty="0">
                          <a:solidFill>
                            <a:schemeClr val="bg1">
                              <a:lumMod val="50000"/>
                            </a:schemeClr>
                          </a:solidFill>
                          <a:latin typeface="Arial"/>
                          <a:cs typeface="Arial"/>
                        </a:rPr>
                        <a:t> 2025 </a:t>
                      </a:r>
                      <a:r>
                        <a:rPr lang="en-US" sz="800" b="0" dirty="0">
                          <a:solidFill>
                            <a:schemeClr val="tx1">
                              <a:lumMod val="50000"/>
                              <a:lumOff val="50000"/>
                            </a:schemeClr>
                          </a:solidFill>
                          <a:latin typeface="Arial"/>
                          <a:cs typeface="Arial"/>
                        </a:rPr>
                        <a:t>(up </a:t>
                      </a:r>
                      <a:r>
                        <a:rPr lang="en-US" sz="800" b="1" baseline="0" dirty="0">
                          <a:solidFill>
                            <a:schemeClr val="tx1">
                              <a:lumMod val="50000"/>
                              <a:lumOff val="50000"/>
                            </a:schemeClr>
                          </a:solidFill>
                          <a:latin typeface="Arial"/>
                          <a:cs typeface="Arial"/>
                        </a:rPr>
                        <a:t>115,044 </a:t>
                      </a:r>
                      <a:r>
                        <a:rPr lang="en-US" sz="800" b="0" baseline="0" dirty="0">
                          <a:solidFill>
                            <a:schemeClr val="bg1">
                              <a:lumMod val="50000"/>
                            </a:schemeClr>
                          </a:solidFill>
                          <a:latin typeface="Arial"/>
                          <a:cs typeface="Arial"/>
                        </a:rPr>
                        <a:t>since 10/24/25)</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marL="0" marR="0" indent="0" algn="r" defTabSz="457200" rtl="0" eaLnBrk="1" fontAlgn="auto" latinLnBrk="0" hangingPunct="1">
                        <a:lnSpc>
                          <a:spcPct val="100000"/>
                        </a:lnSpc>
                        <a:spcBef>
                          <a:spcPts val="0"/>
                        </a:spcBef>
                        <a:spcAft>
                          <a:spcPts val="0"/>
                        </a:spcAft>
                        <a:buClrTx/>
                        <a:buSzTx/>
                        <a:buFontTx/>
                        <a:buNone/>
                        <a:tabLst/>
                        <a:defRPr/>
                      </a:pPr>
                      <a:r>
                        <a:rPr lang="en-US" sz="1200" b="0" dirty="0">
                          <a:solidFill>
                            <a:schemeClr val="bg1"/>
                          </a:solidFill>
                          <a:latin typeface="Arial"/>
                          <a:cs typeface="Arial"/>
                        </a:rPr>
                        <a:t> </a:t>
                      </a:r>
                      <a:r>
                        <a:rPr lang="en-US" sz="1200" b="1" dirty="0">
                          <a:solidFill>
                            <a:schemeClr val="tx1"/>
                          </a:solidFill>
                          <a:latin typeface="Arial"/>
                          <a:cs typeface="Arial"/>
                        </a:rPr>
                        <a:t>2,662,984*</a:t>
                      </a:r>
                      <a:r>
                        <a:rPr lang="en-US" sz="1400" b="1" baseline="0" dirty="0">
                          <a:solidFill>
                            <a:srgbClr val="FFFF00"/>
                          </a:solidFill>
                          <a:latin typeface="Arial"/>
                          <a:cs typeface="Arial"/>
                        </a:rPr>
                        <a:t> </a:t>
                      </a:r>
                      <a:r>
                        <a:rPr lang="en-US" sz="700" b="0" baseline="0" dirty="0">
                          <a:solidFill>
                            <a:schemeClr val="tx1"/>
                          </a:solidFill>
                          <a:latin typeface="Arial"/>
                          <a:cs typeface="Arial"/>
                        </a:rPr>
                        <a:t>US clients</a:t>
                      </a:r>
                      <a:r>
                        <a:rPr lang="en-US" sz="600" b="0" baseline="0" dirty="0">
                          <a:solidFill>
                            <a:schemeClr val="tx1"/>
                          </a:solidFill>
                          <a:latin typeface="Arial"/>
                          <a:cs typeface="Arial"/>
                        </a:rPr>
                        <a:t>: </a:t>
                      </a:r>
                      <a:r>
                        <a:rPr lang="en-US" sz="800" b="0" baseline="0" dirty="0">
                          <a:solidFill>
                            <a:schemeClr val="tx1"/>
                          </a:solidFill>
                          <a:latin typeface="Arial"/>
                          <a:cs typeface="Arial"/>
                        </a:rPr>
                        <a:t>227,487</a:t>
                      </a:r>
                      <a:r>
                        <a:rPr lang="en-US" sz="1600" b="0" baseline="0" dirty="0">
                          <a:solidFill>
                            <a:schemeClr val="tx1"/>
                          </a:solidFill>
                          <a:latin typeface="Arial"/>
                          <a:cs typeface="Arial"/>
                        </a:rPr>
                        <a:t> </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0">
                <a:tc>
                  <a:txBody>
                    <a:bodyPr/>
                    <a:lstStyle/>
                    <a:p>
                      <a:r>
                        <a:rPr lang="en-US" sz="1200" b="0" dirty="0">
                          <a:solidFill>
                            <a:schemeClr val="tx1"/>
                          </a:solidFill>
                          <a:latin typeface="Arial"/>
                          <a:cs typeface="Arial"/>
                        </a:rPr>
                        <a:t>AHF </a:t>
                      </a:r>
                      <a:r>
                        <a:rPr lang="en-US" sz="1200" b="1" dirty="0">
                          <a:solidFill>
                            <a:schemeClr val="tx1"/>
                          </a:solidFill>
                          <a:latin typeface="Arial"/>
                          <a:cs typeface="Arial"/>
                        </a:rPr>
                        <a:t>Employees,</a:t>
                      </a:r>
                      <a:r>
                        <a:rPr lang="en-US" sz="1200" b="0" baseline="0" dirty="0">
                          <a:solidFill>
                            <a:schemeClr val="tx1"/>
                          </a:solidFill>
                          <a:latin typeface="Arial"/>
                          <a:cs typeface="Arial"/>
                        </a:rPr>
                        <a:t> </a:t>
                      </a:r>
                      <a:r>
                        <a:rPr lang="en-US" sz="1200" b="0" baseline="0" dirty="0">
                          <a:solidFill>
                            <a:schemeClr val="bg1">
                              <a:lumMod val="50000"/>
                            </a:schemeClr>
                          </a:solidFill>
                          <a:latin typeface="Arial"/>
                          <a:cs typeface="Arial"/>
                        </a:rPr>
                        <a:t>Worldwide</a:t>
                      </a:r>
                      <a:r>
                        <a:rPr lang="en-US" sz="1200" b="0" baseline="0" dirty="0">
                          <a:solidFill>
                            <a:schemeClr val="bg1"/>
                          </a:solidFill>
                          <a:latin typeface="Arial"/>
                          <a:cs typeface="Arial"/>
                        </a:rPr>
                        <a:t> </a:t>
                      </a:r>
                      <a:r>
                        <a:rPr lang="en-US" sz="1200" b="1" baseline="0" dirty="0">
                          <a:solidFill>
                            <a:schemeClr val="tx1"/>
                          </a:solidFill>
                          <a:latin typeface="Arial"/>
                          <a:cs typeface="Arial"/>
                        </a:rPr>
                        <a:t>Total:</a:t>
                      </a:r>
                      <a:r>
                        <a:rPr lang="en-US" sz="1200" b="1" baseline="0" dirty="0">
                          <a:solidFill>
                            <a:srgbClr val="FFFF00"/>
                          </a:solidFill>
                          <a:latin typeface="Arial"/>
                          <a:cs typeface="Arial"/>
                        </a:rPr>
                        <a:t> </a:t>
                      </a:r>
                      <a:endParaRPr lang="en-US" sz="1200" b="1" dirty="0">
                        <a:solidFill>
                          <a:schemeClr val="bg1"/>
                        </a:solidFill>
                        <a:latin typeface="Arial"/>
                        <a:cs typeface="Arial"/>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algn="r"/>
                      <a:r>
                        <a:rPr lang="en-US" sz="1200" b="1" baseline="0" dirty="0">
                          <a:solidFill>
                            <a:schemeClr val="tx1"/>
                          </a:solidFill>
                          <a:latin typeface="Arial"/>
                          <a:cs typeface="Arial"/>
                        </a:rPr>
                        <a:t>8,563</a:t>
                      </a:r>
                      <a:endParaRPr lang="en-US" sz="1200" b="1" dirty="0">
                        <a:solidFill>
                          <a:schemeClr val="tx1"/>
                        </a:solidFill>
                        <a:latin typeface="Arial"/>
                        <a:cs typeface="Arial"/>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0">
                <a:tc>
                  <a:txBody>
                    <a:bodyPr/>
                    <a:lstStyle/>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sz="1200" b="0" dirty="0">
                          <a:solidFill>
                            <a:schemeClr val="bg1">
                              <a:lumMod val="50000"/>
                            </a:schemeClr>
                          </a:solidFill>
                          <a:latin typeface="Arial"/>
                          <a:cs typeface="Arial"/>
                        </a:rPr>
                        <a:t>AHF Employees,              </a:t>
                      </a:r>
                      <a:r>
                        <a:rPr lang="en-US" sz="1200" b="0" baseline="0" dirty="0">
                          <a:solidFill>
                            <a:schemeClr val="bg1">
                              <a:lumMod val="50000"/>
                            </a:schemeClr>
                          </a:solidFill>
                          <a:latin typeface="Arial"/>
                          <a:cs typeface="Arial"/>
                        </a:rPr>
                        <a:t>      </a:t>
                      </a:r>
                      <a:r>
                        <a:rPr lang="en-US" sz="1200" b="0" dirty="0">
                          <a:solidFill>
                            <a:schemeClr val="tx1"/>
                          </a:solidFill>
                          <a:latin typeface="Arial"/>
                          <a:cs typeface="Arial"/>
                        </a:rPr>
                        <a:t>US</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a:r>
                        <a:rPr lang="en-US" sz="1200" b="0" u="none" dirty="0">
                          <a:solidFill>
                            <a:schemeClr val="tx1"/>
                          </a:solidFill>
                          <a:latin typeface="Arial"/>
                          <a:cs typeface="Arial"/>
                        </a:rPr>
                        <a:t>3,158</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0">
                <a:tc>
                  <a:txBody>
                    <a:bodyPr/>
                    <a:lstStyle/>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sz="1200" b="0" dirty="0">
                          <a:solidFill>
                            <a:schemeClr val="bg1">
                              <a:lumMod val="50000"/>
                            </a:schemeClr>
                          </a:solidFill>
                          <a:latin typeface="Arial"/>
                          <a:cs typeface="Arial"/>
                        </a:rPr>
                        <a:t>AHF Employees,           </a:t>
                      </a:r>
                      <a:r>
                        <a:rPr lang="en-US" sz="1200" b="0" dirty="0">
                          <a:solidFill>
                            <a:schemeClr val="tx1"/>
                          </a:solidFill>
                          <a:latin typeface="Arial"/>
                          <a:cs typeface="Arial"/>
                        </a:rPr>
                        <a:t>GLOBAL</a:t>
                      </a:r>
                      <a:r>
                        <a:rPr lang="en-US" sz="1200" b="0" dirty="0">
                          <a:solidFill>
                            <a:schemeClr val="bg1">
                              <a:lumMod val="50000"/>
                            </a:schemeClr>
                          </a:solidFill>
                          <a:latin typeface="Arial"/>
                          <a:cs typeface="Arial"/>
                        </a:rPr>
                        <a:t> </a:t>
                      </a: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sz="1200" b="0" dirty="0">
                          <a:solidFill>
                            <a:schemeClr val="bg1">
                              <a:lumMod val="50000"/>
                            </a:schemeClr>
                          </a:solidFill>
                          <a:latin typeface="Arial"/>
                          <a:cs typeface="Arial"/>
                        </a:rPr>
                        <a:t>AHF-supported staff </a:t>
                      </a:r>
                      <a:r>
                        <a:rPr lang="en-US" sz="1200" b="0" baseline="0" dirty="0">
                          <a:solidFill>
                            <a:schemeClr val="bg1">
                              <a:lumMod val="50000"/>
                            </a:schemeClr>
                          </a:solidFill>
                          <a:latin typeface="Arial"/>
                          <a:cs typeface="Arial"/>
                        </a:rPr>
                        <a:t>      </a:t>
                      </a:r>
                      <a:r>
                        <a:rPr lang="en-US" sz="1200" b="0" dirty="0">
                          <a:solidFill>
                            <a:schemeClr val="tx1"/>
                          </a:solidFill>
                          <a:latin typeface="Arial"/>
                          <a:cs typeface="Arial"/>
                        </a:rPr>
                        <a:t>OTHER</a:t>
                      </a:r>
                      <a:r>
                        <a:rPr lang="en-US" sz="1200" b="0" baseline="0" dirty="0">
                          <a:solidFill>
                            <a:schemeClr val="bg1">
                              <a:lumMod val="50000"/>
                            </a:schemeClr>
                          </a:solidFill>
                          <a:latin typeface="Arial"/>
                          <a:cs typeface="Arial"/>
                        </a:rPr>
                        <a:t> </a:t>
                      </a:r>
                      <a:r>
                        <a:rPr lang="en-US" sz="900" b="0" dirty="0">
                          <a:solidFill>
                            <a:schemeClr val="bg1">
                              <a:lumMod val="50000"/>
                            </a:schemeClr>
                          </a:solidFill>
                          <a:latin typeface="Arial"/>
                          <a:cs typeface="Arial"/>
                        </a:rPr>
                        <a:t> </a:t>
                      </a:r>
                      <a:r>
                        <a:rPr lang="en-US" sz="800" b="0" i="1" dirty="0">
                          <a:solidFill>
                            <a:schemeClr val="bg1">
                              <a:lumMod val="50000"/>
                            </a:schemeClr>
                          </a:solidFill>
                          <a:latin typeface="Arial"/>
                          <a:cs typeface="Arial"/>
                        </a:rPr>
                        <a:t> Breakdown, ’Other’ —Europe</a:t>
                      </a:r>
                      <a:r>
                        <a:rPr lang="en-US" sz="800" b="0" i="1" dirty="0">
                          <a:solidFill>
                            <a:schemeClr val="tx1"/>
                          </a:solidFill>
                          <a:latin typeface="Arial"/>
                          <a:cs typeface="Arial"/>
                        </a:rPr>
                        <a:t>: </a:t>
                      </a:r>
                      <a:r>
                        <a:rPr lang="en-US" sz="800" b="0" i="1" dirty="0">
                          <a:solidFill>
                            <a:schemeClr val="tx1">
                              <a:lumMod val="50000"/>
                              <a:lumOff val="50000"/>
                            </a:schemeClr>
                          </a:solidFill>
                          <a:latin typeface="Arial"/>
                          <a:cs typeface="Arial"/>
                        </a:rPr>
                        <a:t>199,  </a:t>
                      </a:r>
                      <a:r>
                        <a:rPr lang="en-US" sz="800" b="0" i="1" dirty="0">
                          <a:solidFill>
                            <a:schemeClr val="bg1">
                              <a:lumMod val="50000"/>
                            </a:schemeClr>
                          </a:solidFill>
                          <a:latin typeface="Arial"/>
                          <a:cs typeface="Arial"/>
                        </a:rPr>
                        <a:t>Africa:</a:t>
                      </a:r>
                      <a:r>
                        <a:rPr lang="en-US" sz="800" b="0" i="1" baseline="0" dirty="0">
                          <a:solidFill>
                            <a:schemeClr val="bg1">
                              <a:lumMod val="50000"/>
                            </a:schemeClr>
                          </a:solidFill>
                          <a:latin typeface="Arial"/>
                          <a:cs typeface="Arial"/>
                        </a:rPr>
                        <a:t> </a:t>
                      </a:r>
                      <a:r>
                        <a:rPr lang="en-US" sz="800" b="0" i="1" baseline="0" dirty="0">
                          <a:solidFill>
                            <a:schemeClr val="tx1">
                              <a:lumMod val="50000"/>
                              <a:lumOff val="50000"/>
                            </a:schemeClr>
                          </a:solidFill>
                          <a:latin typeface="Arial"/>
                          <a:cs typeface="Arial"/>
                        </a:rPr>
                        <a:t>732              </a:t>
                      </a: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sz="800" b="0" i="1" baseline="0" dirty="0">
                          <a:solidFill>
                            <a:schemeClr val="bg1">
                              <a:lumMod val="50000"/>
                            </a:schemeClr>
                          </a:solidFill>
                          <a:latin typeface="Arial"/>
                          <a:cs typeface="Arial"/>
                        </a:rPr>
                        <a:t>Asia: 927;  Latin America/Caribbean: 90; Russia: 311</a:t>
                      </a:r>
                      <a:endParaRPr lang="en-US" sz="800" b="0" i="1" dirty="0">
                        <a:solidFill>
                          <a:schemeClr val="bg1">
                            <a:lumMod val="50000"/>
                          </a:schemeClr>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a:r>
                        <a:rPr lang="en-US" sz="1200" b="0" dirty="0">
                          <a:solidFill>
                            <a:schemeClr val="tx1"/>
                          </a:solidFill>
                          <a:latin typeface="Arial"/>
                          <a:cs typeface="Arial"/>
                        </a:rPr>
                        <a:t>3,146</a:t>
                      </a:r>
                    </a:p>
                    <a:p>
                      <a:pPr algn="r"/>
                      <a:r>
                        <a:rPr lang="en-US" sz="1200" b="0" u="none" dirty="0">
                          <a:solidFill>
                            <a:schemeClr val="bg1"/>
                          </a:solidFill>
                          <a:latin typeface="Arial"/>
                          <a:cs typeface="Arial"/>
                        </a:rPr>
                        <a:t>     </a:t>
                      </a:r>
                    </a:p>
                    <a:p>
                      <a:pPr algn="r"/>
                      <a:r>
                        <a:rPr lang="en-US" sz="1200" b="0" u="none" dirty="0">
                          <a:solidFill>
                            <a:schemeClr val="tx1"/>
                          </a:solidFill>
                          <a:latin typeface="Arial"/>
                          <a:cs typeface="Arial"/>
                        </a:rPr>
                        <a:t>2,259*</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0">
                <a:tc>
                  <a:txBody>
                    <a:bodyPr/>
                    <a:lstStyle/>
                    <a:p>
                      <a:endParaRPr lang="en-US" sz="1200" b="1" dirty="0">
                        <a:solidFill>
                          <a:schemeClr val="tx1"/>
                        </a:solidFill>
                        <a:latin typeface="Arial"/>
                        <a:cs typeface="Arial"/>
                      </a:endParaRPr>
                    </a:p>
                    <a:p>
                      <a:r>
                        <a:rPr lang="en-US" sz="1200" b="1" dirty="0">
                          <a:solidFill>
                            <a:schemeClr val="tx1"/>
                          </a:solidFill>
                          <a:latin typeface="Arial"/>
                          <a:cs typeface="Arial"/>
                        </a:rPr>
                        <a:t>Number of AHF States+ </a:t>
                      </a:r>
                      <a:r>
                        <a:rPr lang="en-US" sz="1000" b="0" dirty="0">
                          <a:solidFill>
                            <a:schemeClr val="bg1">
                              <a:lumMod val="50000"/>
                            </a:schemeClr>
                          </a:solidFill>
                          <a:latin typeface="Arial"/>
                          <a:cs typeface="Arial"/>
                        </a:rPr>
                        <a:t> </a:t>
                      </a:r>
                    </a:p>
                    <a:p>
                      <a:r>
                        <a:rPr lang="en-US" sz="800" b="0" baseline="0" dirty="0">
                          <a:solidFill>
                            <a:schemeClr val="tx1"/>
                          </a:solidFill>
                          <a:latin typeface="Arial"/>
                          <a:cs typeface="Arial"/>
                        </a:rPr>
                        <a:t>AL</a:t>
                      </a:r>
                      <a:r>
                        <a:rPr lang="en-US" sz="800" b="0" baseline="30000" dirty="0">
                          <a:solidFill>
                            <a:schemeClr val="tx1"/>
                          </a:solidFill>
                          <a:latin typeface="Arial"/>
                          <a:cs typeface="Arial"/>
                        </a:rPr>
                        <a:t>1</a:t>
                      </a:r>
                      <a:r>
                        <a:rPr lang="en-US" sz="800" b="0" baseline="0" dirty="0">
                          <a:solidFill>
                            <a:schemeClr val="tx1"/>
                          </a:solidFill>
                          <a:latin typeface="Arial"/>
                          <a:cs typeface="Arial"/>
                        </a:rPr>
                        <a:t>, CA, FL, GA, IL, LA, MD, MI, MS, NV, NJ, NY, OH, PA, PR</a:t>
                      </a:r>
                      <a:r>
                        <a:rPr lang="en-US" sz="800" b="0" baseline="30000" dirty="0">
                          <a:solidFill>
                            <a:schemeClr val="tx1"/>
                          </a:solidFill>
                          <a:latin typeface="Arial"/>
                          <a:cs typeface="Arial"/>
                        </a:rPr>
                        <a:t>2</a:t>
                      </a:r>
                      <a:r>
                        <a:rPr lang="en-US" sz="800" b="0" baseline="0" dirty="0">
                          <a:solidFill>
                            <a:schemeClr val="tx1"/>
                          </a:solidFill>
                          <a:latin typeface="Arial"/>
                          <a:cs typeface="Arial"/>
                        </a:rPr>
                        <a:t>, SC, TN, TX, VA, WA</a:t>
                      </a:r>
                      <a:r>
                        <a:rPr lang="en-US" sz="800" b="0" baseline="0" dirty="0">
                          <a:solidFill>
                            <a:srgbClr val="FFFF00"/>
                          </a:solidFill>
                          <a:latin typeface="Arial"/>
                          <a:cs typeface="Arial"/>
                        </a:rPr>
                        <a:t> </a:t>
                      </a:r>
                      <a:r>
                        <a:rPr lang="en-US" sz="800" b="0" baseline="0" dirty="0">
                          <a:solidFill>
                            <a:schemeClr val="bg1">
                              <a:lumMod val="50000"/>
                            </a:schemeClr>
                          </a:solidFill>
                          <a:latin typeface="Arial"/>
                          <a:cs typeface="Arial"/>
                        </a:rPr>
                        <a:t>&amp; </a:t>
                      </a:r>
                      <a:r>
                        <a:rPr lang="en-US" sz="800" b="0" baseline="0" dirty="0">
                          <a:solidFill>
                            <a:schemeClr val="tx1"/>
                          </a:solidFill>
                          <a:latin typeface="Arial"/>
                          <a:cs typeface="Arial"/>
                        </a:rPr>
                        <a:t>District of Columbia</a:t>
                      </a:r>
                      <a:endParaRPr lang="en-US" sz="800" b="0" dirty="0">
                        <a:solidFill>
                          <a:schemeClr val="tx1"/>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a:endParaRPr lang="en-US" sz="1200" b="1" dirty="0">
                        <a:solidFill>
                          <a:schemeClr val="tx1"/>
                        </a:solidFill>
                        <a:latin typeface="Arial"/>
                        <a:cs typeface="Arial"/>
                      </a:endParaRPr>
                    </a:p>
                    <a:p>
                      <a:pPr algn="r"/>
                      <a:r>
                        <a:rPr lang="en-US" sz="1200" b="1" dirty="0">
                          <a:solidFill>
                            <a:schemeClr val="tx1"/>
                          </a:solidFill>
                          <a:latin typeface="Arial"/>
                          <a:cs typeface="Arial"/>
                        </a:rPr>
                        <a:t>19 States </a:t>
                      </a:r>
                    </a:p>
                    <a:p>
                      <a:pPr algn="r"/>
                      <a:r>
                        <a:rPr lang="en-US" sz="900" b="1" dirty="0">
                          <a:solidFill>
                            <a:schemeClr val="tx1"/>
                          </a:solidFill>
                          <a:latin typeface="Arial"/>
                          <a:cs typeface="Arial"/>
                        </a:rPr>
                        <a:t>and DC &amp; PR</a:t>
                      </a:r>
                      <a:r>
                        <a:rPr lang="en-US" sz="900" b="1" baseline="30000" dirty="0">
                          <a:solidFill>
                            <a:schemeClr val="tx1"/>
                          </a:solidFill>
                          <a:latin typeface="Arial"/>
                          <a:cs typeface="Arial"/>
                        </a:rPr>
                        <a:t>1</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0">
                <a:tc>
                  <a:txBody>
                    <a:bodyPr/>
                    <a:lstStyle/>
                    <a:p>
                      <a:endParaRPr lang="en-US" sz="1200" b="1" dirty="0">
                        <a:solidFill>
                          <a:schemeClr val="tx1"/>
                        </a:solidFill>
                        <a:latin typeface="Arial"/>
                        <a:cs typeface="Arial"/>
                      </a:endParaRPr>
                    </a:p>
                    <a:p>
                      <a:r>
                        <a:rPr lang="en-US" sz="1200" b="1" dirty="0">
                          <a:solidFill>
                            <a:schemeClr val="tx1"/>
                          </a:solidFill>
                          <a:latin typeface="Arial"/>
                          <a:cs typeface="Arial"/>
                        </a:rPr>
                        <a:t>Number</a:t>
                      </a:r>
                      <a:r>
                        <a:rPr lang="en-US" sz="1200" b="1" baseline="0" dirty="0">
                          <a:solidFill>
                            <a:schemeClr val="tx1"/>
                          </a:solidFill>
                          <a:latin typeface="Arial"/>
                          <a:cs typeface="Arial"/>
                        </a:rPr>
                        <a:t> </a:t>
                      </a:r>
                      <a:r>
                        <a:rPr lang="en-US" sz="1200" b="1" dirty="0">
                          <a:solidFill>
                            <a:schemeClr val="tx1"/>
                          </a:solidFill>
                          <a:latin typeface="Arial"/>
                          <a:cs typeface="Arial"/>
                        </a:rPr>
                        <a:t>of AHF Countries:</a:t>
                      </a:r>
                      <a:r>
                        <a:rPr lang="en-US" sz="1200" b="1" baseline="0" dirty="0">
                          <a:solidFill>
                            <a:schemeClr val="tx1"/>
                          </a:solidFill>
                          <a:latin typeface="Arial"/>
                          <a:cs typeface="Arial"/>
                        </a:rPr>
                        <a:t> </a:t>
                      </a:r>
                    </a:p>
                    <a:p>
                      <a:r>
                        <a:rPr lang="en-US" sz="800" b="0" baseline="0" dirty="0">
                          <a:solidFill>
                            <a:schemeClr val="bg1">
                              <a:lumMod val="50000"/>
                            </a:schemeClr>
                          </a:solidFill>
                          <a:latin typeface="Arial"/>
                          <a:cs typeface="Arial"/>
                        </a:rPr>
                        <a:t>Link: </a:t>
                      </a:r>
                      <a:r>
                        <a:rPr lang="en-US" sz="800" b="0" baseline="0" dirty="0">
                          <a:solidFill>
                            <a:schemeClr val="bg1"/>
                          </a:solidFill>
                          <a:latin typeface="Arial"/>
                          <a:cs typeface="Arial"/>
                          <a:hlinkClick r:id="rId3"/>
                        </a:rPr>
                        <a:t>www.aidshealth.org/#/countries/</a:t>
                      </a:r>
                      <a:r>
                        <a:rPr lang="en-US" sz="800" b="0" baseline="0" dirty="0">
                          <a:solidFill>
                            <a:schemeClr val="bg1"/>
                          </a:solidFill>
                          <a:latin typeface="Arial"/>
                          <a:cs typeface="Arial"/>
                        </a:rPr>
                        <a:t> </a:t>
                      </a:r>
                      <a:r>
                        <a:rPr lang="en-US" sz="800" b="0" baseline="0" dirty="0">
                          <a:solidFill>
                            <a:srgbClr val="FFFF00"/>
                          </a:solidFill>
                          <a:latin typeface="Arial"/>
                          <a:cs typeface="Arial"/>
                        </a:rPr>
                        <a:t> </a:t>
                      </a:r>
                      <a:endParaRPr lang="en-US" sz="800" b="0" dirty="0">
                        <a:solidFill>
                          <a:srgbClr val="FFFF00"/>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a:endParaRPr lang="en-US" sz="1200" b="1" dirty="0">
                        <a:solidFill>
                          <a:schemeClr val="tx1"/>
                        </a:solidFill>
                        <a:latin typeface="Arial"/>
                        <a:cs typeface="Arial"/>
                      </a:endParaRPr>
                    </a:p>
                    <a:p>
                      <a:pPr algn="r"/>
                      <a:r>
                        <a:rPr lang="en-US" sz="1200" b="1" dirty="0">
                          <a:solidFill>
                            <a:schemeClr val="tx1"/>
                          </a:solidFill>
                          <a:latin typeface="Arial"/>
                          <a:cs typeface="Arial"/>
                        </a:rPr>
                        <a:t>50</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0">
                <a:tc>
                  <a:txBody>
                    <a:bodyPr/>
                    <a:lstStyle/>
                    <a:p>
                      <a:r>
                        <a:rPr lang="en-US" sz="800" dirty="0">
                          <a:solidFill>
                            <a:schemeClr val="tx1"/>
                          </a:solidFill>
                          <a:latin typeface="Arial"/>
                          <a:cs typeface="Arial"/>
                        </a:rPr>
                        <a:t>Africa:</a:t>
                      </a:r>
                      <a:r>
                        <a:rPr lang="en-US" sz="800" dirty="0">
                          <a:solidFill>
                            <a:srgbClr val="FFFF00"/>
                          </a:solidFill>
                          <a:latin typeface="Arial"/>
                          <a:cs typeface="Arial"/>
                        </a:rPr>
                        <a:t> </a:t>
                      </a:r>
                      <a:r>
                        <a:rPr lang="en-US" sz="800" dirty="0">
                          <a:solidFill>
                            <a:schemeClr val="tx1">
                              <a:lumMod val="50000"/>
                              <a:lumOff val="50000"/>
                            </a:schemeClr>
                          </a:solidFill>
                          <a:latin typeface="Arial"/>
                          <a:cs typeface="Arial"/>
                        </a:rPr>
                        <a:t>*</a:t>
                      </a:r>
                      <a:r>
                        <a:rPr lang="en-US" sz="800" baseline="0" dirty="0">
                          <a:solidFill>
                            <a:schemeClr val="tx1">
                              <a:lumMod val="50000"/>
                              <a:lumOff val="50000"/>
                            </a:schemeClr>
                          </a:solidFill>
                          <a:latin typeface="Arial"/>
                          <a:cs typeface="Arial"/>
                        </a:rPr>
                        <a:t> </a:t>
                      </a:r>
                      <a:r>
                        <a:rPr lang="en-US" sz="800" baseline="0" dirty="0">
                          <a:solidFill>
                            <a:schemeClr val="bg1">
                              <a:lumMod val="50000"/>
                            </a:schemeClr>
                          </a:solidFill>
                          <a:latin typeface="Arial"/>
                          <a:cs typeface="Arial"/>
                        </a:rPr>
                        <a:t>Eswatini </a:t>
                      </a:r>
                      <a:r>
                        <a:rPr lang="en-US" sz="800" dirty="0">
                          <a:solidFill>
                            <a:schemeClr val="tx1"/>
                          </a:solidFill>
                          <a:latin typeface="Arial"/>
                          <a:cs typeface="Arial"/>
                        </a:rPr>
                        <a:t>*</a:t>
                      </a:r>
                      <a:r>
                        <a:rPr lang="en-US" sz="800" dirty="0">
                          <a:solidFill>
                            <a:schemeClr val="bg1">
                              <a:lumMod val="50000"/>
                            </a:schemeClr>
                          </a:solidFill>
                          <a:latin typeface="Arial"/>
                          <a:cs typeface="Arial"/>
                        </a:rPr>
                        <a:t> Ethiopia </a:t>
                      </a:r>
                      <a:r>
                        <a:rPr lang="en-US" sz="800" dirty="0">
                          <a:solidFill>
                            <a:schemeClr val="tx1"/>
                          </a:solidFill>
                          <a:latin typeface="Arial"/>
                          <a:cs typeface="Arial"/>
                        </a:rPr>
                        <a:t>*</a:t>
                      </a:r>
                      <a:r>
                        <a:rPr lang="en-US" sz="800" dirty="0">
                          <a:solidFill>
                            <a:schemeClr val="bg1">
                              <a:lumMod val="50000"/>
                            </a:schemeClr>
                          </a:solidFill>
                          <a:latin typeface="Arial"/>
                          <a:cs typeface="Arial"/>
                        </a:rPr>
                        <a:t> Ghana </a:t>
                      </a:r>
                      <a:r>
                        <a:rPr lang="en-US" sz="800" dirty="0">
                          <a:solidFill>
                            <a:schemeClr val="tx1"/>
                          </a:solidFill>
                          <a:latin typeface="Arial"/>
                          <a:cs typeface="Arial"/>
                        </a:rPr>
                        <a:t>*</a:t>
                      </a:r>
                      <a:r>
                        <a:rPr lang="en-US" sz="800" dirty="0">
                          <a:solidFill>
                            <a:schemeClr val="bg1">
                              <a:lumMod val="50000"/>
                            </a:schemeClr>
                          </a:solidFill>
                          <a:latin typeface="Arial"/>
                          <a:cs typeface="Arial"/>
                        </a:rPr>
                        <a:t> Kenya </a:t>
                      </a:r>
                      <a:r>
                        <a:rPr lang="en-US" sz="800" dirty="0">
                          <a:solidFill>
                            <a:schemeClr val="tx1"/>
                          </a:solidFill>
                          <a:latin typeface="Arial"/>
                          <a:cs typeface="Arial"/>
                        </a:rPr>
                        <a:t>*</a:t>
                      </a:r>
                      <a:r>
                        <a:rPr lang="en-US" sz="800" dirty="0">
                          <a:solidFill>
                            <a:schemeClr val="bg1">
                              <a:lumMod val="50000"/>
                            </a:schemeClr>
                          </a:solidFill>
                          <a:latin typeface="Arial"/>
                          <a:cs typeface="Arial"/>
                        </a:rPr>
                        <a:t> Lesotho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Mozambique </a:t>
                      </a:r>
                      <a:r>
                        <a:rPr lang="en-US" sz="800" dirty="0">
                          <a:solidFill>
                            <a:schemeClr val="tx1">
                              <a:lumMod val="50000"/>
                              <a:lumOff val="50000"/>
                            </a:schemeClr>
                          </a:solidFill>
                          <a:latin typeface="Arial"/>
                          <a:cs typeface="Arial"/>
                        </a:rPr>
                        <a:t>* </a:t>
                      </a:r>
                      <a:r>
                        <a:rPr lang="en-US" sz="800" b="0" baseline="0" dirty="0">
                          <a:solidFill>
                            <a:schemeClr val="tx1">
                              <a:lumMod val="50000"/>
                              <a:lumOff val="50000"/>
                            </a:schemeClr>
                          </a:solidFill>
                          <a:latin typeface="Arial"/>
                          <a:cs typeface="Arial"/>
                        </a:rPr>
                        <a:t>Malawi </a:t>
                      </a:r>
                      <a:r>
                        <a:rPr lang="en-US" sz="800" b="0" dirty="0">
                          <a:solidFill>
                            <a:schemeClr val="tx1">
                              <a:lumMod val="50000"/>
                              <a:lumOff val="50000"/>
                            </a:schemeClr>
                          </a:solidFill>
                          <a:latin typeface="Arial"/>
                          <a:cs typeface="Arial"/>
                        </a:rPr>
                        <a:t>*</a:t>
                      </a:r>
                      <a:r>
                        <a:rPr lang="en-US" sz="800" b="0" baseline="0" dirty="0">
                          <a:solidFill>
                            <a:schemeClr val="tx1">
                              <a:lumMod val="50000"/>
                              <a:lumOff val="50000"/>
                            </a:schemeClr>
                          </a:solidFill>
                          <a:latin typeface="Arial"/>
                          <a:cs typeface="Arial"/>
                        </a:rPr>
                        <a:t> </a:t>
                      </a:r>
                      <a:r>
                        <a:rPr lang="en-US" sz="800" baseline="0" dirty="0">
                          <a:solidFill>
                            <a:schemeClr val="bg1">
                              <a:lumMod val="50000"/>
                            </a:schemeClr>
                          </a:solidFill>
                          <a:latin typeface="Arial"/>
                          <a:cs typeface="Arial"/>
                        </a:rPr>
                        <a:t>Nigeria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Rwanda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Sierra Leone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South Africa </a:t>
                      </a:r>
                      <a:r>
                        <a:rPr lang="en-US" sz="800" dirty="0">
                          <a:solidFill>
                            <a:schemeClr val="tx1">
                              <a:lumMod val="50000"/>
                              <a:lumOff val="50000"/>
                            </a:schemeClr>
                          </a:solidFill>
                          <a:latin typeface="Arial"/>
                          <a:cs typeface="Arial"/>
                        </a:rPr>
                        <a:t>* Tanzania</a:t>
                      </a:r>
                      <a:r>
                        <a:rPr lang="en-US" sz="800" dirty="0">
                          <a:solidFill>
                            <a:schemeClr val="tx1"/>
                          </a:solidFill>
                          <a:latin typeface="Arial"/>
                          <a:cs typeface="Arial"/>
                        </a:rPr>
                        <a:t> *</a:t>
                      </a:r>
                      <a:r>
                        <a:rPr lang="en-US" sz="800" baseline="0" dirty="0">
                          <a:solidFill>
                            <a:schemeClr val="bg1">
                              <a:lumMod val="50000"/>
                            </a:schemeClr>
                          </a:solidFill>
                          <a:latin typeface="Arial"/>
                          <a:cs typeface="Arial"/>
                        </a:rPr>
                        <a:t> Uganda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Zambia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Zimbabwe</a:t>
                      </a:r>
                      <a:endParaRPr lang="en-US" sz="800" dirty="0">
                        <a:solidFill>
                          <a:schemeClr val="bg1">
                            <a:lumMod val="50000"/>
                          </a:schemeClr>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a:r>
                        <a:rPr lang="en-US" sz="800" b="0" i="0" dirty="0">
                          <a:solidFill>
                            <a:schemeClr val="bg1">
                              <a:lumMod val="50000"/>
                            </a:schemeClr>
                          </a:solidFill>
                          <a:latin typeface="Arial"/>
                          <a:cs typeface="Arial"/>
                        </a:rPr>
                        <a:t>African Countries:</a:t>
                      </a:r>
                      <a:r>
                        <a:rPr lang="en-US" sz="800" b="0" i="0" baseline="0" dirty="0">
                          <a:solidFill>
                            <a:schemeClr val="bg1">
                              <a:lumMod val="50000"/>
                            </a:schemeClr>
                          </a:solidFill>
                          <a:latin typeface="Arial"/>
                          <a:cs typeface="Arial"/>
                        </a:rPr>
                        <a:t> </a:t>
                      </a:r>
                      <a:r>
                        <a:rPr lang="en-US" sz="1200" b="1" i="0" dirty="0">
                          <a:solidFill>
                            <a:schemeClr val="tx1"/>
                          </a:solidFill>
                          <a:latin typeface="Arial"/>
                          <a:cs typeface="Arial"/>
                        </a:rPr>
                        <a:t>15 </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r h="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800" dirty="0">
                          <a:solidFill>
                            <a:schemeClr val="tx1"/>
                          </a:solidFill>
                          <a:latin typeface="Arial"/>
                          <a:cs typeface="Arial"/>
                        </a:rPr>
                        <a:t>Americas:</a:t>
                      </a:r>
                      <a:r>
                        <a:rPr lang="en-US" sz="800" dirty="0">
                          <a:solidFill>
                            <a:srgbClr val="FFFF00"/>
                          </a:solidFill>
                          <a:latin typeface="Arial"/>
                          <a:cs typeface="Arial"/>
                        </a:rPr>
                        <a:t> </a:t>
                      </a:r>
                      <a:r>
                        <a:rPr lang="en-US" sz="800" dirty="0">
                          <a:solidFill>
                            <a:schemeClr val="tx1"/>
                          </a:solidFill>
                          <a:latin typeface="Arial"/>
                          <a:cs typeface="Arial"/>
                        </a:rPr>
                        <a:t>*</a:t>
                      </a:r>
                      <a:r>
                        <a:rPr lang="en-US" sz="800" dirty="0">
                          <a:solidFill>
                            <a:schemeClr val="bg1">
                              <a:lumMod val="50000"/>
                            </a:schemeClr>
                          </a:solidFill>
                          <a:latin typeface="Arial"/>
                          <a:cs typeface="Arial"/>
                        </a:rPr>
                        <a:t> Argentina  </a:t>
                      </a:r>
                      <a:r>
                        <a:rPr lang="en-US" sz="800" dirty="0">
                          <a:solidFill>
                            <a:schemeClr val="tx1"/>
                          </a:solidFill>
                          <a:latin typeface="Arial"/>
                          <a:cs typeface="Arial"/>
                        </a:rPr>
                        <a:t>*</a:t>
                      </a:r>
                      <a:r>
                        <a:rPr lang="en-US" sz="800" dirty="0">
                          <a:solidFill>
                            <a:schemeClr val="bg1">
                              <a:lumMod val="50000"/>
                            </a:schemeClr>
                          </a:solidFill>
                          <a:latin typeface="Arial"/>
                          <a:cs typeface="Arial"/>
                        </a:rPr>
                        <a:t> Brazil  </a:t>
                      </a:r>
                      <a:r>
                        <a:rPr lang="en-US" sz="800" dirty="0">
                          <a:solidFill>
                            <a:schemeClr val="tx1"/>
                          </a:solidFill>
                          <a:latin typeface="Arial"/>
                          <a:cs typeface="Arial"/>
                        </a:rPr>
                        <a:t>*</a:t>
                      </a:r>
                      <a:r>
                        <a:rPr lang="en-US" sz="800" dirty="0">
                          <a:solidFill>
                            <a:schemeClr val="bg1">
                              <a:lumMod val="50000"/>
                            </a:schemeClr>
                          </a:solidFill>
                          <a:latin typeface="Arial"/>
                          <a:cs typeface="Arial"/>
                        </a:rPr>
                        <a:t> Chile  </a:t>
                      </a:r>
                      <a:r>
                        <a:rPr lang="en-US" sz="800" dirty="0">
                          <a:solidFill>
                            <a:schemeClr val="tx1">
                              <a:lumMod val="50000"/>
                              <a:lumOff val="50000"/>
                            </a:schemeClr>
                          </a:solidFill>
                          <a:latin typeface="Arial"/>
                          <a:cs typeface="Arial"/>
                        </a:rPr>
                        <a:t>*Colombia  </a:t>
                      </a:r>
                    </a:p>
                    <a:p>
                      <a:pPr marL="0" marR="0" indent="0" algn="l" defTabSz="457200" rtl="0" eaLnBrk="1" fontAlgn="auto" latinLnBrk="0" hangingPunct="1">
                        <a:lnSpc>
                          <a:spcPct val="100000"/>
                        </a:lnSpc>
                        <a:spcBef>
                          <a:spcPts val="0"/>
                        </a:spcBef>
                        <a:spcAft>
                          <a:spcPts val="0"/>
                        </a:spcAft>
                        <a:buClrTx/>
                        <a:buSzTx/>
                        <a:buFontTx/>
                        <a:buNone/>
                        <a:tabLst/>
                        <a:defRPr/>
                      </a:pPr>
                      <a:r>
                        <a:rPr lang="en-US" sz="800" dirty="0">
                          <a:solidFill>
                            <a:schemeClr val="tx1"/>
                          </a:solidFill>
                          <a:latin typeface="Arial"/>
                          <a:cs typeface="Arial"/>
                        </a:rPr>
                        <a:t>*</a:t>
                      </a:r>
                      <a:r>
                        <a:rPr lang="en-US" sz="800" dirty="0">
                          <a:solidFill>
                            <a:schemeClr val="bg1">
                              <a:lumMod val="50000"/>
                            </a:schemeClr>
                          </a:solidFill>
                          <a:latin typeface="Arial"/>
                          <a:cs typeface="Arial"/>
                        </a:rPr>
                        <a:t> Dominican Republic </a:t>
                      </a:r>
                      <a:r>
                        <a:rPr lang="en-US" sz="800" dirty="0">
                          <a:solidFill>
                            <a:schemeClr val="tx1"/>
                          </a:solidFill>
                          <a:latin typeface="Arial"/>
                          <a:cs typeface="Arial"/>
                        </a:rPr>
                        <a:t>* </a:t>
                      </a:r>
                      <a:r>
                        <a:rPr lang="en-US" sz="800" dirty="0">
                          <a:solidFill>
                            <a:schemeClr val="bg1">
                              <a:lumMod val="50000"/>
                            </a:schemeClr>
                          </a:solidFill>
                          <a:latin typeface="Arial"/>
                          <a:cs typeface="Arial"/>
                        </a:rPr>
                        <a:t>Guatemala  </a:t>
                      </a:r>
                      <a:r>
                        <a:rPr lang="en-US" sz="800" dirty="0">
                          <a:solidFill>
                            <a:schemeClr val="tx1"/>
                          </a:solidFill>
                          <a:latin typeface="Arial"/>
                          <a:cs typeface="Arial"/>
                        </a:rPr>
                        <a:t>*</a:t>
                      </a:r>
                      <a:r>
                        <a:rPr lang="en-US" sz="800" dirty="0">
                          <a:solidFill>
                            <a:schemeClr val="bg1">
                              <a:lumMod val="50000"/>
                            </a:schemeClr>
                          </a:solidFill>
                          <a:latin typeface="Arial"/>
                          <a:cs typeface="Arial"/>
                        </a:rPr>
                        <a:t> Haiti  </a:t>
                      </a:r>
                      <a:r>
                        <a:rPr lang="en-US" sz="800" dirty="0">
                          <a:solidFill>
                            <a:schemeClr val="tx1"/>
                          </a:solidFill>
                          <a:latin typeface="Arial"/>
                          <a:cs typeface="Arial"/>
                        </a:rPr>
                        <a:t>*</a:t>
                      </a:r>
                      <a:r>
                        <a:rPr lang="en-US" sz="800" dirty="0">
                          <a:solidFill>
                            <a:schemeClr val="bg1">
                              <a:lumMod val="50000"/>
                            </a:schemeClr>
                          </a:solidFill>
                          <a:latin typeface="Arial"/>
                          <a:cs typeface="Arial"/>
                        </a:rPr>
                        <a:t> Jamaica</a:t>
                      </a:r>
                      <a:r>
                        <a:rPr lang="en-US" sz="800" baseline="0" dirty="0">
                          <a:solidFill>
                            <a:schemeClr val="bg1">
                              <a:lumMod val="50000"/>
                            </a:schemeClr>
                          </a:solidFill>
                          <a:latin typeface="Arial"/>
                          <a:cs typeface="Arial"/>
                        </a:rPr>
                        <a:t>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Mexico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Panama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Peru </a:t>
                      </a:r>
                      <a:r>
                        <a:rPr lang="en-US" sz="800" dirty="0">
                          <a:solidFill>
                            <a:schemeClr val="tx1">
                              <a:lumMod val="50000"/>
                              <a:lumOff val="50000"/>
                            </a:schemeClr>
                          </a:solidFill>
                          <a:latin typeface="Arial"/>
                          <a:cs typeface="Arial"/>
                        </a:rPr>
                        <a:t>*</a:t>
                      </a:r>
                      <a:r>
                        <a:rPr lang="en-US" sz="800" baseline="0" dirty="0">
                          <a:solidFill>
                            <a:schemeClr val="bg1">
                              <a:lumMod val="50000"/>
                            </a:schemeClr>
                          </a:solidFill>
                          <a:latin typeface="Arial"/>
                          <a:cs typeface="Arial"/>
                        </a:rPr>
                        <a:t> Trinidad &amp; Tobago </a:t>
                      </a:r>
                      <a:r>
                        <a:rPr lang="en-US" sz="800" dirty="0">
                          <a:solidFill>
                            <a:schemeClr val="tx1">
                              <a:lumMod val="50000"/>
                              <a:lumOff val="50000"/>
                            </a:schemeClr>
                          </a:solidFill>
                          <a:latin typeface="Arial"/>
                          <a:cs typeface="Arial"/>
                        </a:rPr>
                        <a:t>* USA</a:t>
                      </a:r>
                      <a:r>
                        <a:rPr lang="en-US" sz="800" baseline="0" dirty="0">
                          <a:solidFill>
                            <a:schemeClr val="tx1">
                              <a:lumMod val="50000"/>
                              <a:lumOff val="50000"/>
                            </a:schemeClr>
                          </a:solidFill>
                          <a:latin typeface="Arial"/>
                          <a:cs typeface="Arial"/>
                        </a:rPr>
                        <a:t> </a:t>
                      </a:r>
                      <a:endParaRPr lang="en-US" sz="800" dirty="0">
                        <a:solidFill>
                          <a:schemeClr val="tx1">
                            <a:lumMod val="50000"/>
                            <a:lumOff val="50000"/>
                          </a:schemeClr>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indent="0" algn="r" defTabSz="457200" rtl="0" eaLnBrk="1" fontAlgn="auto" latinLnBrk="0" hangingPunct="1">
                        <a:lnSpc>
                          <a:spcPct val="100000"/>
                        </a:lnSpc>
                        <a:spcBef>
                          <a:spcPts val="0"/>
                        </a:spcBef>
                        <a:spcAft>
                          <a:spcPts val="0"/>
                        </a:spcAft>
                        <a:buClrTx/>
                        <a:buSzTx/>
                        <a:buFontTx/>
                        <a:buNone/>
                        <a:tabLst/>
                        <a:defRPr/>
                      </a:pPr>
                      <a:r>
                        <a:rPr lang="en-US" sz="800" b="0" i="0" dirty="0">
                          <a:solidFill>
                            <a:schemeClr val="bg1">
                              <a:lumMod val="50000"/>
                            </a:schemeClr>
                          </a:solidFill>
                          <a:latin typeface="Arial"/>
                          <a:cs typeface="Arial"/>
                        </a:rPr>
                        <a:t>Americas:</a:t>
                      </a:r>
                      <a:r>
                        <a:rPr lang="en-US" sz="1200" b="0" i="0" baseline="0" dirty="0">
                          <a:solidFill>
                            <a:schemeClr val="bg1">
                              <a:lumMod val="50000"/>
                            </a:schemeClr>
                          </a:solidFill>
                          <a:latin typeface="Arial"/>
                          <a:cs typeface="Arial"/>
                        </a:rPr>
                        <a:t> </a:t>
                      </a:r>
                      <a:r>
                        <a:rPr lang="en-US" sz="1200" b="1" i="0" baseline="0" dirty="0">
                          <a:solidFill>
                            <a:schemeClr val="tx1"/>
                          </a:solidFill>
                          <a:latin typeface="Arial"/>
                          <a:cs typeface="Arial"/>
                        </a:rPr>
                        <a:t>13</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7"/>
                  </a:ext>
                </a:extLst>
              </a:tr>
              <a:tr h="0">
                <a:tc>
                  <a:txBody>
                    <a:bodyPr/>
                    <a:lstStyle/>
                    <a:p>
                      <a:r>
                        <a:rPr lang="en-US" sz="800" dirty="0">
                          <a:solidFill>
                            <a:schemeClr val="tx1"/>
                          </a:solidFill>
                          <a:latin typeface="Arial"/>
                          <a:cs typeface="Arial"/>
                        </a:rPr>
                        <a:t>Asia: </a:t>
                      </a:r>
                      <a:r>
                        <a:rPr lang="en-US" sz="800" dirty="0">
                          <a:solidFill>
                            <a:schemeClr val="tx1">
                              <a:lumMod val="50000"/>
                              <a:lumOff val="50000"/>
                            </a:schemeClr>
                          </a:solidFill>
                          <a:latin typeface="Arial"/>
                          <a:cs typeface="Arial"/>
                        </a:rPr>
                        <a:t>* Bangladesh</a:t>
                      </a:r>
                      <a:r>
                        <a:rPr lang="en-US" sz="800" dirty="0">
                          <a:solidFill>
                            <a:schemeClr val="tx1"/>
                          </a:solidFill>
                          <a:latin typeface="Arial"/>
                          <a:cs typeface="Arial"/>
                        </a:rPr>
                        <a:t> </a:t>
                      </a:r>
                      <a:r>
                        <a:rPr lang="en-US" sz="800" dirty="0">
                          <a:solidFill>
                            <a:schemeClr val="tx1">
                              <a:lumMod val="50000"/>
                              <a:lumOff val="50000"/>
                            </a:schemeClr>
                          </a:solidFill>
                          <a:latin typeface="Arial"/>
                          <a:cs typeface="Arial"/>
                        </a:rPr>
                        <a:t>* </a:t>
                      </a:r>
                      <a:r>
                        <a:rPr lang="en-US" sz="800" dirty="0">
                          <a:solidFill>
                            <a:schemeClr val="bg1">
                              <a:lumMod val="50000"/>
                            </a:schemeClr>
                          </a:solidFill>
                          <a:latin typeface="Arial"/>
                          <a:cs typeface="Arial"/>
                        </a:rPr>
                        <a:t>Cambodia</a:t>
                      </a:r>
                      <a:r>
                        <a:rPr lang="en-US" sz="800" baseline="0" dirty="0">
                          <a:solidFill>
                            <a:schemeClr val="bg1">
                              <a:lumMod val="50000"/>
                            </a:schemeClr>
                          </a:solidFill>
                          <a:latin typeface="Arial"/>
                          <a:cs typeface="Arial"/>
                        </a:rPr>
                        <a:t> </a:t>
                      </a:r>
                      <a:r>
                        <a:rPr lang="en-US" sz="800" dirty="0">
                          <a:solidFill>
                            <a:schemeClr val="tx1"/>
                          </a:solidFill>
                          <a:latin typeface="Arial"/>
                          <a:cs typeface="Arial"/>
                        </a:rPr>
                        <a:t>*</a:t>
                      </a:r>
                      <a:r>
                        <a:rPr lang="en-US" sz="800" dirty="0">
                          <a:solidFill>
                            <a:schemeClr val="bg1">
                              <a:lumMod val="50000"/>
                            </a:schemeClr>
                          </a:solidFill>
                          <a:latin typeface="Arial"/>
                          <a:cs typeface="Arial"/>
                        </a:rPr>
                        <a:t> China </a:t>
                      </a:r>
                      <a:r>
                        <a:rPr lang="en-US" sz="800" dirty="0">
                          <a:solidFill>
                            <a:schemeClr val="tx1"/>
                          </a:solidFill>
                          <a:latin typeface="Arial"/>
                          <a:cs typeface="Arial"/>
                        </a:rPr>
                        <a:t>*</a:t>
                      </a:r>
                      <a:r>
                        <a:rPr lang="en-US" sz="800" dirty="0">
                          <a:solidFill>
                            <a:schemeClr val="bg1">
                              <a:lumMod val="50000"/>
                            </a:schemeClr>
                          </a:solidFill>
                          <a:latin typeface="Arial"/>
                          <a:cs typeface="Arial"/>
                        </a:rPr>
                        <a:t> India </a:t>
                      </a:r>
                      <a:r>
                        <a:rPr lang="en-US" sz="800" dirty="0">
                          <a:solidFill>
                            <a:schemeClr val="tx1"/>
                          </a:solidFill>
                          <a:latin typeface="Arial"/>
                          <a:cs typeface="Arial"/>
                        </a:rPr>
                        <a:t>*</a:t>
                      </a:r>
                      <a:r>
                        <a:rPr lang="en-US" sz="800" dirty="0">
                          <a:solidFill>
                            <a:schemeClr val="bg1">
                              <a:lumMod val="50000"/>
                            </a:schemeClr>
                          </a:solidFill>
                          <a:latin typeface="Arial"/>
                          <a:cs typeface="Arial"/>
                        </a:rPr>
                        <a:t> Indonesia</a:t>
                      </a:r>
                      <a:endParaRPr lang="en-US" sz="800" baseline="0" dirty="0">
                        <a:solidFill>
                          <a:schemeClr val="bg1">
                            <a:lumMod val="50000"/>
                          </a:schemeClr>
                        </a:solidFill>
                        <a:latin typeface="Arial"/>
                        <a:cs typeface="Arial"/>
                      </a:endParaRPr>
                    </a:p>
                    <a:p>
                      <a:r>
                        <a:rPr lang="en-US" sz="800" dirty="0">
                          <a:solidFill>
                            <a:schemeClr val="tx1"/>
                          </a:solidFill>
                          <a:latin typeface="Arial"/>
                          <a:cs typeface="Arial"/>
                        </a:rPr>
                        <a:t>*</a:t>
                      </a:r>
                      <a:r>
                        <a:rPr lang="en-US" sz="800" baseline="0" dirty="0">
                          <a:solidFill>
                            <a:schemeClr val="bg1">
                              <a:lumMod val="50000"/>
                            </a:schemeClr>
                          </a:solidFill>
                          <a:latin typeface="Arial"/>
                          <a:cs typeface="Arial"/>
                        </a:rPr>
                        <a:t> Laos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Myanmar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Nepal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Philippines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Thailand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Vietnam  </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indent="0" algn="r" defTabSz="457200" rtl="0" eaLnBrk="1" fontAlgn="auto" latinLnBrk="0" hangingPunct="1">
                        <a:lnSpc>
                          <a:spcPct val="100000"/>
                        </a:lnSpc>
                        <a:spcBef>
                          <a:spcPts val="0"/>
                        </a:spcBef>
                        <a:spcAft>
                          <a:spcPts val="0"/>
                        </a:spcAft>
                        <a:buClrTx/>
                        <a:buSzTx/>
                        <a:buFontTx/>
                        <a:buNone/>
                        <a:tabLst/>
                        <a:defRPr/>
                      </a:pPr>
                      <a:r>
                        <a:rPr lang="en-US" sz="800" b="0" i="0" dirty="0">
                          <a:solidFill>
                            <a:schemeClr val="bg1">
                              <a:lumMod val="50000"/>
                            </a:schemeClr>
                          </a:solidFill>
                          <a:latin typeface="Arial"/>
                          <a:cs typeface="Arial"/>
                        </a:rPr>
                        <a:t>Asia</a:t>
                      </a:r>
                      <a:r>
                        <a:rPr lang="en-US" sz="800" b="0" i="0">
                          <a:solidFill>
                            <a:schemeClr val="bg1">
                              <a:lumMod val="50000"/>
                            </a:schemeClr>
                          </a:solidFill>
                          <a:latin typeface="Arial"/>
                          <a:cs typeface="Arial"/>
                        </a:rPr>
                        <a:t>:</a:t>
                      </a:r>
                      <a:r>
                        <a:rPr lang="en-US" sz="800" b="0" i="0" baseline="0">
                          <a:solidFill>
                            <a:schemeClr val="bg1">
                              <a:lumMod val="50000"/>
                            </a:schemeClr>
                          </a:solidFill>
                          <a:latin typeface="Arial"/>
                          <a:cs typeface="Arial"/>
                        </a:rPr>
                        <a:t>  </a:t>
                      </a:r>
                      <a:r>
                        <a:rPr lang="en-US" sz="1200" b="1" i="0" baseline="0">
                          <a:solidFill>
                            <a:schemeClr val="tx1"/>
                          </a:solidFill>
                          <a:latin typeface="Arial"/>
                          <a:cs typeface="Arial"/>
                        </a:rPr>
                        <a:t>11</a:t>
                      </a:r>
                      <a:endParaRPr lang="en-US" sz="1200" b="1" i="0" baseline="0" dirty="0">
                        <a:solidFill>
                          <a:schemeClr val="tx1"/>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8"/>
                  </a:ext>
                </a:extLst>
              </a:tr>
              <a:tr h="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800" dirty="0">
                          <a:solidFill>
                            <a:schemeClr val="tx1"/>
                          </a:solidFill>
                          <a:latin typeface="Arial"/>
                          <a:cs typeface="Arial"/>
                        </a:rPr>
                        <a:t>Europe *</a:t>
                      </a:r>
                      <a:r>
                        <a:rPr lang="en-US" sz="800" dirty="0">
                          <a:solidFill>
                            <a:schemeClr val="bg1">
                              <a:lumMod val="50000"/>
                            </a:schemeClr>
                          </a:solidFill>
                          <a:latin typeface="Arial"/>
                          <a:cs typeface="Arial"/>
                        </a:rPr>
                        <a:t> Bulgaria </a:t>
                      </a:r>
                      <a:r>
                        <a:rPr lang="en-US" sz="800" dirty="0">
                          <a:solidFill>
                            <a:schemeClr val="tx1"/>
                          </a:solidFill>
                          <a:latin typeface="Arial"/>
                          <a:cs typeface="Arial"/>
                        </a:rPr>
                        <a:t>*</a:t>
                      </a:r>
                      <a:r>
                        <a:rPr lang="en-US" sz="800" dirty="0">
                          <a:solidFill>
                            <a:schemeClr val="bg1">
                              <a:lumMod val="50000"/>
                            </a:schemeClr>
                          </a:solidFill>
                          <a:latin typeface="Arial"/>
                          <a:cs typeface="Arial"/>
                        </a:rPr>
                        <a:t> Estonia </a:t>
                      </a:r>
                      <a:r>
                        <a:rPr lang="en-US" sz="800" dirty="0">
                          <a:solidFill>
                            <a:schemeClr val="tx1"/>
                          </a:solidFill>
                          <a:latin typeface="Arial"/>
                          <a:cs typeface="Arial"/>
                        </a:rPr>
                        <a:t>*</a:t>
                      </a:r>
                      <a:r>
                        <a:rPr lang="en-US" sz="800" dirty="0">
                          <a:solidFill>
                            <a:schemeClr val="bg1">
                              <a:lumMod val="50000"/>
                            </a:schemeClr>
                          </a:solidFill>
                          <a:latin typeface="Arial"/>
                          <a:cs typeface="Arial"/>
                        </a:rPr>
                        <a:t> Georgia </a:t>
                      </a:r>
                      <a:r>
                        <a:rPr lang="en-US" sz="800" dirty="0">
                          <a:solidFill>
                            <a:schemeClr val="tx1"/>
                          </a:solidFill>
                          <a:latin typeface="Arial"/>
                          <a:cs typeface="Arial"/>
                        </a:rPr>
                        <a:t>*</a:t>
                      </a:r>
                      <a:r>
                        <a:rPr lang="en-US" sz="800" dirty="0">
                          <a:solidFill>
                            <a:schemeClr val="bg1">
                              <a:lumMod val="50000"/>
                            </a:schemeClr>
                          </a:solidFill>
                          <a:latin typeface="Arial"/>
                          <a:cs typeface="Arial"/>
                        </a:rPr>
                        <a:t> Greece </a:t>
                      </a:r>
                      <a:r>
                        <a:rPr lang="en-US" sz="800" dirty="0">
                          <a:solidFill>
                            <a:schemeClr val="tx1"/>
                          </a:solidFill>
                          <a:latin typeface="Arial"/>
                          <a:cs typeface="Arial"/>
                        </a:rPr>
                        <a:t>*</a:t>
                      </a:r>
                      <a:r>
                        <a:rPr lang="en-US" sz="800" dirty="0">
                          <a:solidFill>
                            <a:schemeClr val="bg1">
                              <a:lumMod val="50000"/>
                            </a:schemeClr>
                          </a:solidFill>
                          <a:latin typeface="Arial"/>
                          <a:cs typeface="Arial"/>
                        </a:rPr>
                        <a:t> Lithuania</a:t>
                      </a:r>
                      <a:r>
                        <a:rPr lang="en-US" sz="800" baseline="0" dirty="0">
                          <a:solidFill>
                            <a:schemeClr val="bg1">
                              <a:lumMod val="50000"/>
                            </a:schemeClr>
                          </a:solidFill>
                          <a:latin typeface="Arial"/>
                          <a:cs typeface="Arial"/>
                        </a:rPr>
                        <a:t>          </a:t>
                      </a:r>
                      <a:r>
                        <a:rPr lang="en-US" sz="800" dirty="0">
                          <a:solidFill>
                            <a:schemeClr val="tx1"/>
                          </a:solidFill>
                          <a:latin typeface="Arial"/>
                          <a:cs typeface="Arial"/>
                        </a:rPr>
                        <a:t>*</a:t>
                      </a:r>
                      <a:r>
                        <a:rPr lang="en-US" sz="800" dirty="0">
                          <a:solidFill>
                            <a:schemeClr val="bg1">
                              <a:lumMod val="50000"/>
                            </a:schemeClr>
                          </a:solidFill>
                          <a:latin typeface="Arial"/>
                          <a:cs typeface="Arial"/>
                        </a:rPr>
                        <a:t> Poland</a:t>
                      </a:r>
                      <a:r>
                        <a:rPr lang="en-US" sz="800" baseline="0" dirty="0">
                          <a:solidFill>
                            <a:schemeClr val="bg1">
                              <a:lumMod val="50000"/>
                            </a:schemeClr>
                          </a:solidFill>
                          <a:latin typeface="Arial"/>
                          <a:cs typeface="Arial"/>
                        </a:rPr>
                        <a:t>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a:t>
                      </a:r>
                      <a:r>
                        <a:rPr lang="en-US" sz="800" dirty="0">
                          <a:solidFill>
                            <a:schemeClr val="bg1">
                              <a:lumMod val="50000"/>
                            </a:schemeClr>
                          </a:solidFill>
                          <a:latin typeface="Arial"/>
                          <a:cs typeface="Arial"/>
                        </a:rPr>
                        <a:t>Portugal</a:t>
                      </a:r>
                      <a:r>
                        <a:rPr lang="en-US" sz="800" baseline="0" dirty="0">
                          <a:solidFill>
                            <a:schemeClr val="bg1">
                              <a:lumMod val="50000"/>
                            </a:schemeClr>
                          </a:solidFill>
                          <a:latin typeface="Arial"/>
                          <a:cs typeface="Arial"/>
                        </a:rPr>
                        <a:t>  </a:t>
                      </a:r>
                      <a:r>
                        <a:rPr lang="en-US" sz="800" dirty="0">
                          <a:solidFill>
                            <a:schemeClr val="tx1"/>
                          </a:solidFill>
                          <a:latin typeface="Arial"/>
                          <a:cs typeface="Arial"/>
                        </a:rPr>
                        <a:t>*</a:t>
                      </a:r>
                      <a:r>
                        <a:rPr lang="en-US" sz="800" dirty="0">
                          <a:solidFill>
                            <a:schemeClr val="bg1">
                              <a:lumMod val="50000"/>
                            </a:schemeClr>
                          </a:solidFill>
                          <a:latin typeface="Arial"/>
                          <a:cs typeface="Arial"/>
                        </a:rPr>
                        <a:t> Romania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Russia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Ukraine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U.K.</a:t>
                      </a:r>
                      <a:r>
                        <a:rPr lang="en-US" sz="800" baseline="0" dirty="0">
                          <a:solidFill>
                            <a:schemeClr val="bg1"/>
                          </a:solidFill>
                          <a:latin typeface="Arial"/>
                          <a:cs typeface="Arial"/>
                        </a:rPr>
                        <a:t> </a:t>
                      </a:r>
                      <a:endParaRPr lang="en-US" sz="800" dirty="0">
                        <a:solidFill>
                          <a:schemeClr val="bg1"/>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indent="0" algn="r" defTabSz="457200" rtl="0" eaLnBrk="1" fontAlgn="auto" latinLnBrk="0" hangingPunct="1">
                        <a:lnSpc>
                          <a:spcPct val="100000"/>
                        </a:lnSpc>
                        <a:spcBef>
                          <a:spcPts val="0"/>
                        </a:spcBef>
                        <a:spcAft>
                          <a:spcPts val="0"/>
                        </a:spcAft>
                        <a:buClrTx/>
                        <a:buSzTx/>
                        <a:buFontTx/>
                        <a:buNone/>
                        <a:tabLst/>
                        <a:defRPr/>
                      </a:pPr>
                      <a:r>
                        <a:rPr lang="en-US" sz="800" b="0" i="0" dirty="0">
                          <a:solidFill>
                            <a:schemeClr val="bg1">
                              <a:lumMod val="50000"/>
                            </a:schemeClr>
                          </a:solidFill>
                          <a:latin typeface="Arial"/>
                          <a:cs typeface="Arial"/>
                        </a:rPr>
                        <a:t>Europe: </a:t>
                      </a:r>
                      <a:r>
                        <a:rPr lang="en-US" sz="1200" b="1" i="0" dirty="0">
                          <a:solidFill>
                            <a:schemeClr val="tx1"/>
                          </a:solidFill>
                          <a:latin typeface="Arial"/>
                          <a:cs typeface="Arial"/>
                        </a:rPr>
                        <a:t>11</a:t>
                      </a:r>
                      <a:r>
                        <a:rPr lang="en-US" sz="1200" b="1" i="0" baseline="0" dirty="0">
                          <a:solidFill>
                            <a:srgbClr val="FFFF00"/>
                          </a:solidFill>
                          <a:latin typeface="Arial"/>
                          <a:cs typeface="Arial"/>
                        </a:rPr>
                        <a:t> </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9"/>
                  </a:ext>
                </a:extLst>
              </a:tr>
              <a:tr h="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050" b="0" baseline="0" dirty="0">
                          <a:solidFill>
                            <a:schemeClr val="bg1">
                              <a:lumMod val="50000"/>
                            </a:schemeClr>
                          </a:solidFill>
                          <a:latin typeface="Arial"/>
                          <a:cs typeface="Arial"/>
                        </a:rPr>
                        <a:t> </a:t>
                      </a:r>
                      <a:r>
                        <a:rPr lang="en-US" sz="1050" b="0" dirty="0">
                          <a:solidFill>
                            <a:schemeClr val="bg1">
                              <a:lumMod val="50000"/>
                            </a:schemeClr>
                          </a:solidFill>
                          <a:latin typeface="Arial"/>
                          <a:cs typeface="Arial"/>
                        </a:rPr>
                        <a:t> </a:t>
                      </a:r>
                      <a:r>
                        <a:rPr lang="en-US" sz="1050" b="0" baseline="0" dirty="0">
                          <a:solidFill>
                            <a:schemeClr val="bg1">
                              <a:lumMod val="50000"/>
                            </a:schemeClr>
                          </a:solidFill>
                          <a:latin typeface="Arial"/>
                          <a:cs typeface="Arial"/>
                        </a:rPr>
                        <a:t>        </a:t>
                      </a:r>
                      <a:r>
                        <a:rPr lang="en-US" sz="800" b="1" baseline="0" dirty="0">
                          <a:solidFill>
                            <a:schemeClr val="tx1"/>
                          </a:solidFill>
                          <a:latin typeface="Arial"/>
                          <a:cs typeface="Arial"/>
                        </a:rPr>
                        <a:t> </a:t>
                      </a:r>
                    </a:p>
                    <a:p>
                      <a:pPr marL="0" marR="0" indent="0" algn="l" defTabSz="457200" rtl="0" eaLnBrk="1" fontAlgn="auto" latinLnBrk="0" hangingPunct="1">
                        <a:lnSpc>
                          <a:spcPct val="100000"/>
                        </a:lnSpc>
                        <a:spcBef>
                          <a:spcPts val="0"/>
                        </a:spcBef>
                        <a:spcAft>
                          <a:spcPts val="0"/>
                        </a:spcAft>
                        <a:buClrTx/>
                        <a:buSzTx/>
                        <a:buFontTx/>
                        <a:buNone/>
                        <a:tabLst/>
                        <a:defRPr/>
                      </a:pPr>
                      <a:r>
                        <a:rPr lang="en-US" sz="1050" b="0" baseline="0" dirty="0">
                          <a:solidFill>
                            <a:schemeClr val="bg1">
                              <a:lumMod val="50000"/>
                            </a:schemeClr>
                          </a:solidFill>
                          <a:latin typeface="Arial"/>
                          <a:cs typeface="Arial"/>
                        </a:rPr>
                        <a:t>  </a:t>
                      </a:r>
                      <a:endParaRPr lang="en-US" sz="800" b="0" dirty="0">
                        <a:solidFill>
                          <a:schemeClr val="bg1">
                            <a:lumMod val="50000"/>
                          </a:schemeClr>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indent="0" algn="r" defTabSz="457200" rtl="0" eaLnBrk="1" fontAlgn="auto" latinLnBrk="0" hangingPunct="1">
                        <a:lnSpc>
                          <a:spcPct val="100000"/>
                        </a:lnSpc>
                        <a:spcBef>
                          <a:spcPts val="0"/>
                        </a:spcBef>
                        <a:spcAft>
                          <a:spcPts val="0"/>
                        </a:spcAft>
                        <a:buClrTx/>
                        <a:buSzTx/>
                        <a:buFontTx/>
                        <a:buNone/>
                        <a:tabLst/>
                        <a:defRPr/>
                      </a:pPr>
                      <a:r>
                        <a:rPr lang="en-US" sz="1050" b="1" dirty="0">
                          <a:solidFill>
                            <a:schemeClr val="tx1"/>
                          </a:solidFill>
                          <a:latin typeface="Arial"/>
                          <a:cs typeface="Arial"/>
                        </a:rPr>
                        <a:t> </a:t>
                      </a:r>
                    </a:p>
                    <a:p>
                      <a:pPr marL="0" marR="0" indent="0" algn="r" defTabSz="457200" rtl="0" eaLnBrk="1" fontAlgn="auto" latinLnBrk="0" hangingPunct="1">
                        <a:lnSpc>
                          <a:spcPct val="100000"/>
                        </a:lnSpc>
                        <a:spcBef>
                          <a:spcPts val="0"/>
                        </a:spcBef>
                        <a:spcAft>
                          <a:spcPts val="0"/>
                        </a:spcAft>
                        <a:buClrTx/>
                        <a:buSzTx/>
                        <a:buFontTx/>
                        <a:buNone/>
                        <a:tabLst/>
                        <a:defRPr/>
                      </a:pPr>
                      <a:r>
                        <a:rPr lang="en-US" sz="1000" b="0" i="0" baseline="0" dirty="0">
                          <a:solidFill>
                            <a:schemeClr val="bg1">
                              <a:lumMod val="50000"/>
                            </a:schemeClr>
                          </a:solidFill>
                          <a:latin typeface="Arial"/>
                          <a:cs typeface="Arial"/>
                        </a:rPr>
                        <a:t> </a:t>
                      </a:r>
                      <a:endParaRPr lang="en-US" sz="1000" b="0" i="0" dirty="0">
                        <a:solidFill>
                          <a:schemeClr val="bg1">
                            <a:lumMod val="50000"/>
                          </a:schemeClr>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0"/>
                  </a:ext>
                </a:extLst>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2001252982"/>
              </p:ext>
            </p:extLst>
          </p:nvPr>
        </p:nvGraphicFramePr>
        <p:xfrm>
          <a:off x="5037992" y="1552154"/>
          <a:ext cx="3621378" cy="5237153"/>
        </p:xfrm>
        <a:graphic>
          <a:graphicData uri="http://schemas.openxmlformats.org/drawingml/2006/table">
            <a:tbl>
              <a:tblPr firstRow="1" bandRow="1">
                <a:effectLst/>
                <a:tableStyleId>{5C22544A-7EE6-4342-B048-85BDC9FD1C3A}</a:tableStyleId>
              </a:tblPr>
              <a:tblGrid>
                <a:gridCol w="2180690">
                  <a:extLst>
                    <a:ext uri="{9D8B030D-6E8A-4147-A177-3AD203B41FA5}">
                      <a16:colId xmlns:a16="http://schemas.microsoft.com/office/drawing/2014/main" val="20000"/>
                    </a:ext>
                  </a:extLst>
                </a:gridCol>
                <a:gridCol w="1440688">
                  <a:extLst>
                    <a:ext uri="{9D8B030D-6E8A-4147-A177-3AD203B41FA5}">
                      <a16:colId xmlns:a16="http://schemas.microsoft.com/office/drawing/2014/main" val="20001"/>
                    </a:ext>
                  </a:extLst>
                </a:gridCol>
              </a:tblGrid>
              <a:tr h="0">
                <a:tc>
                  <a:txBody>
                    <a:bodyPr/>
                    <a:lstStyle/>
                    <a:p>
                      <a:r>
                        <a:rPr lang="en-US" sz="1200" b="0" dirty="0">
                          <a:solidFill>
                            <a:schemeClr val="bg1">
                              <a:lumMod val="50000"/>
                            </a:schemeClr>
                          </a:solidFill>
                          <a:latin typeface="Arial"/>
                          <a:cs typeface="Arial"/>
                        </a:rPr>
                        <a:t>AHF Healthcare</a:t>
                      </a:r>
                      <a:r>
                        <a:rPr lang="en-US" sz="1200" b="0" baseline="0" dirty="0">
                          <a:solidFill>
                            <a:schemeClr val="bg1">
                              <a:lumMod val="50000"/>
                            </a:schemeClr>
                          </a:solidFill>
                          <a:latin typeface="Arial"/>
                          <a:cs typeface="Arial"/>
                        </a:rPr>
                        <a:t> Centers, US</a:t>
                      </a:r>
                    </a:p>
                    <a:p>
                      <a:pPr marL="0" marR="0" indent="0" algn="l" defTabSz="457200" rtl="0" eaLnBrk="1" fontAlgn="auto" latinLnBrk="0" hangingPunct="1">
                        <a:lnSpc>
                          <a:spcPct val="100000"/>
                        </a:lnSpc>
                        <a:spcBef>
                          <a:spcPts val="0"/>
                        </a:spcBef>
                        <a:spcAft>
                          <a:spcPts val="0"/>
                        </a:spcAft>
                        <a:buClrTx/>
                        <a:buSzTx/>
                        <a:buFontTx/>
                        <a:buNone/>
                        <a:tabLst/>
                        <a:defRPr/>
                      </a:pPr>
                      <a:r>
                        <a:rPr lang="en-US" sz="800" b="0" baseline="0" dirty="0">
                          <a:solidFill>
                            <a:schemeClr val="bg1">
                              <a:lumMod val="50000"/>
                            </a:schemeClr>
                          </a:solidFill>
                          <a:latin typeface="Arial"/>
                          <a:cs typeface="Arial"/>
                        </a:rPr>
                        <a:t>Link:  </a:t>
                      </a:r>
                      <a:r>
                        <a:rPr lang="en-US" sz="800" b="0" baseline="0" dirty="0">
                          <a:solidFill>
                            <a:schemeClr val="bg1"/>
                          </a:solidFill>
                          <a:latin typeface="Arial"/>
                          <a:cs typeface="Arial"/>
                          <a:hlinkClick r:id="rId4"/>
                        </a:rPr>
                        <a:t>www.hivcare.org</a:t>
                      </a:r>
                      <a:r>
                        <a:rPr lang="en-US" sz="800" b="0" baseline="0" dirty="0">
                          <a:solidFill>
                            <a:schemeClr val="bg1"/>
                          </a:solidFill>
                          <a:latin typeface="Arial"/>
                          <a:cs typeface="Arial"/>
                        </a:rPr>
                        <a:t> </a:t>
                      </a:r>
                      <a:endParaRPr lang="en-US" sz="800" b="0" dirty="0">
                        <a:solidFill>
                          <a:schemeClr val="bg1"/>
                        </a:solidFill>
                        <a:latin typeface="Arial"/>
                        <a:cs typeface="Aria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marL="0" marR="0" indent="0" algn="r"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b="1" dirty="0">
                          <a:solidFill>
                            <a:schemeClr val="tx1"/>
                          </a:solidFill>
                          <a:latin typeface="Arial"/>
                          <a:cs typeface="Arial"/>
                        </a:rPr>
                        <a:t>77</a:t>
                      </a:r>
                    </a:p>
                    <a:p>
                      <a:pPr marL="0" marR="0" indent="0" algn="r" defTabSz="457200" rtl="0" eaLnBrk="1" fontAlgn="auto" latinLnBrk="0" hangingPunct="1">
                        <a:lnSpc>
                          <a:spcPct val="100000"/>
                        </a:lnSpc>
                        <a:spcBef>
                          <a:spcPts val="0"/>
                        </a:spcBef>
                        <a:spcAft>
                          <a:spcPts val="0"/>
                        </a:spcAft>
                        <a:buClrTx/>
                        <a:buSzTx/>
                        <a:buFontTx/>
                        <a:buNone/>
                        <a:tabLst/>
                        <a:defRPr/>
                      </a:pPr>
                      <a:r>
                        <a:rPr lang="en-US" sz="1200" b="1" dirty="0">
                          <a:solidFill>
                            <a:srgbClr val="FFFF00"/>
                          </a:solidFill>
                          <a:latin typeface="Arial"/>
                          <a:cs typeface="Arial"/>
                        </a:rPr>
                        <a:t> </a:t>
                      </a:r>
                      <a:r>
                        <a:rPr lang="en-US" sz="1200" b="1" dirty="0">
                          <a:solidFill>
                            <a:schemeClr val="tx1"/>
                          </a:solidFill>
                          <a:latin typeface="Arial"/>
                          <a:cs typeface="Arial"/>
                        </a:rPr>
                        <a:t>in 16 </a:t>
                      </a:r>
                      <a:r>
                        <a:rPr lang="en-US" sz="1200" b="0" dirty="0">
                          <a:solidFill>
                            <a:schemeClr val="tx1"/>
                          </a:solidFill>
                          <a:latin typeface="Arial"/>
                          <a:cs typeface="Arial"/>
                        </a:rPr>
                        <a:t>states</a:t>
                      </a:r>
                      <a:r>
                        <a:rPr lang="en-US" sz="1200" b="0" baseline="30000" dirty="0">
                          <a:solidFill>
                            <a:schemeClr val="tx1"/>
                          </a:solidFill>
                          <a:latin typeface="Arial"/>
                          <a:cs typeface="Arial"/>
                        </a:rPr>
                        <a:t>1</a:t>
                      </a:r>
                      <a:r>
                        <a:rPr lang="en-US" sz="1200" b="0" dirty="0">
                          <a:solidFill>
                            <a:schemeClr val="tx1"/>
                          </a:solidFill>
                          <a:latin typeface="Arial"/>
                          <a:cs typeface="Arial"/>
                        </a:rPr>
                        <a:t> &amp;</a:t>
                      </a:r>
                      <a:r>
                        <a:rPr lang="en-US" sz="900" b="0" dirty="0">
                          <a:solidFill>
                            <a:schemeClr val="tx1"/>
                          </a:solidFill>
                          <a:latin typeface="Arial"/>
                          <a:cs typeface="Arial"/>
                        </a:rPr>
                        <a:t> Washington, DC &amp; PR</a:t>
                      </a:r>
                      <a:r>
                        <a:rPr lang="en-US" sz="900" b="0" baseline="30000" dirty="0">
                          <a:solidFill>
                            <a:schemeClr val="tx1"/>
                          </a:solidFill>
                          <a:latin typeface="Arial"/>
                          <a:cs typeface="Arial"/>
                        </a:rPr>
                        <a:t>2</a:t>
                      </a:r>
                    </a:p>
                    <a:p>
                      <a:pPr marL="0" marR="0" indent="0" algn="r" defTabSz="457200" rtl="0" eaLnBrk="1" fontAlgn="auto" latinLnBrk="0" hangingPunct="1">
                        <a:lnSpc>
                          <a:spcPct val="100000"/>
                        </a:lnSpc>
                        <a:spcBef>
                          <a:spcPts val="0"/>
                        </a:spcBef>
                        <a:spcAft>
                          <a:spcPts val="0"/>
                        </a:spcAft>
                        <a:buClrTx/>
                        <a:buSzTx/>
                        <a:buFontTx/>
                        <a:buNone/>
                        <a:tabLst/>
                        <a:defRPr/>
                      </a:pPr>
                      <a:endParaRPr lang="en-US" sz="800" b="0" dirty="0">
                        <a:solidFill>
                          <a:srgbClr val="FFFF00"/>
                        </a:solidFill>
                        <a:latin typeface="Arial"/>
                        <a:cs typeface="Aria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0">
                <a:tc>
                  <a:txBody>
                    <a:bodyPr/>
                    <a:lstStyle/>
                    <a:p>
                      <a:r>
                        <a:rPr lang="en-US" sz="1200" b="0" dirty="0">
                          <a:solidFill>
                            <a:schemeClr val="bg1">
                              <a:lumMod val="50000"/>
                            </a:schemeClr>
                          </a:solidFill>
                          <a:latin typeface="Arial"/>
                          <a:cs typeface="Arial"/>
                        </a:rPr>
                        <a:t>Global AHF Clinics</a:t>
                      </a:r>
                      <a:r>
                        <a:rPr lang="en-US" sz="800" b="0" dirty="0">
                          <a:solidFill>
                            <a:schemeClr val="bg1">
                              <a:lumMod val="50000"/>
                            </a:schemeClr>
                          </a:solidFill>
                          <a:latin typeface="Arial"/>
                          <a:cs typeface="Arial"/>
                        </a:rPr>
                        <a:t> </a:t>
                      </a: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algn="r"/>
                      <a:r>
                        <a:rPr lang="en-US" sz="1200" b="1" dirty="0">
                          <a:solidFill>
                            <a:schemeClr val="tx1"/>
                          </a:solidFill>
                          <a:latin typeface="Arial"/>
                          <a:cs typeface="Arial"/>
                        </a:rPr>
                        <a:t>1,028</a:t>
                      </a: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b="0" dirty="0">
                          <a:solidFill>
                            <a:schemeClr val="bg1">
                              <a:lumMod val="50000"/>
                            </a:schemeClr>
                          </a:solidFill>
                          <a:latin typeface="Arial"/>
                          <a:cs typeface="Arial"/>
                        </a:rPr>
                        <a:t>AHF</a:t>
                      </a:r>
                      <a:r>
                        <a:rPr lang="en-US" sz="1200" b="0" baseline="0" dirty="0">
                          <a:solidFill>
                            <a:schemeClr val="bg1">
                              <a:lumMod val="50000"/>
                            </a:schemeClr>
                          </a:solidFill>
                          <a:latin typeface="Arial"/>
                          <a:cs typeface="Arial"/>
                        </a:rPr>
                        <a:t> Pharmacy Outlets, US</a:t>
                      </a:r>
                    </a:p>
                    <a:p>
                      <a:pPr marL="0" marR="0" indent="0" algn="l" defTabSz="457200" rtl="0" eaLnBrk="1" fontAlgn="auto" latinLnBrk="0" hangingPunct="1">
                        <a:lnSpc>
                          <a:spcPct val="100000"/>
                        </a:lnSpc>
                        <a:spcBef>
                          <a:spcPts val="0"/>
                        </a:spcBef>
                        <a:spcAft>
                          <a:spcPts val="0"/>
                        </a:spcAft>
                        <a:buClrTx/>
                        <a:buSzTx/>
                        <a:buFontTx/>
                        <a:buNone/>
                        <a:tabLst/>
                        <a:defRPr/>
                      </a:pPr>
                      <a:r>
                        <a:rPr lang="en-US" sz="800" b="0" baseline="0" dirty="0">
                          <a:solidFill>
                            <a:schemeClr val="bg1">
                              <a:lumMod val="50000"/>
                            </a:schemeClr>
                          </a:solidFill>
                          <a:latin typeface="Arial"/>
                          <a:cs typeface="Arial"/>
                        </a:rPr>
                        <a:t>Link: </a:t>
                      </a:r>
                      <a:r>
                        <a:rPr lang="en-US" sz="800" b="0" baseline="0" dirty="0">
                          <a:solidFill>
                            <a:schemeClr val="bg1"/>
                          </a:solidFill>
                          <a:latin typeface="Arial"/>
                          <a:cs typeface="Arial"/>
                        </a:rPr>
                        <a:t> </a:t>
                      </a:r>
                      <a:r>
                        <a:rPr lang="en-US" sz="800" b="0" baseline="0" dirty="0">
                          <a:solidFill>
                            <a:schemeClr val="bg1"/>
                          </a:solidFill>
                          <a:latin typeface="Arial"/>
                          <a:cs typeface="Arial"/>
                          <a:hlinkClick r:id="rId5"/>
                        </a:rPr>
                        <a:t>www.ahfpharmacy.org</a:t>
                      </a:r>
                      <a:r>
                        <a:rPr lang="en-US" sz="800" b="0" baseline="0" dirty="0">
                          <a:solidFill>
                            <a:schemeClr val="bg1"/>
                          </a:solidFill>
                          <a:latin typeface="Arial"/>
                          <a:cs typeface="Arial"/>
                        </a:rPr>
                        <a:t> </a:t>
                      </a:r>
                      <a:endParaRPr lang="en-US" sz="800" b="0" dirty="0">
                        <a:solidFill>
                          <a:schemeClr val="bg1"/>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a:r>
                        <a:rPr lang="en-US" sz="1200" b="1" dirty="0">
                          <a:solidFill>
                            <a:schemeClr val="tx1"/>
                          </a:solidFill>
                          <a:latin typeface="Arial"/>
                          <a:cs typeface="Arial"/>
                        </a:rPr>
                        <a:t>67 in 14 </a:t>
                      </a:r>
                      <a:r>
                        <a:rPr lang="en-US" sz="1200" b="0" dirty="0">
                          <a:solidFill>
                            <a:schemeClr val="tx1"/>
                          </a:solidFill>
                          <a:latin typeface="Arial"/>
                          <a:cs typeface="Arial"/>
                        </a:rPr>
                        <a:t>states &amp; </a:t>
                      </a:r>
                      <a:r>
                        <a:rPr lang="en-US" sz="900" b="0" dirty="0">
                          <a:solidFill>
                            <a:schemeClr val="tx1"/>
                          </a:solidFill>
                          <a:latin typeface="Arial"/>
                          <a:cs typeface="Arial"/>
                        </a:rPr>
                        <a:t>Washington, DC &amp; PR</a:t>
                      </a:r>
                      <a:r>
                        <a:rPr lang="en-US" sz="900" b="0" baseline="30000" dirty="0">
                          <a:solidFill>
                            <a:schemeClr val="tx1"/>
                          </a:solidFill>
                          <a:latin typeface="Arial"/>
                          <a:cs typeface="Arial"/>
                        </a:rPr>
                        <a:t>2</a:t>
                      </a:r>
                      <a:endParaRPr lang="en-US" sz="900" b="0" dirty="0">
                        <a:solidFill>
                          <a:schemeClr val="tx1"/>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0">
                <a:tc>
                  <a:txBody>
                    <a:bodyPr/>
                    <a:lstStyle/>
                    <a:p>
                      <a:r>
                        <a:rPr lang="en-US" sz="1200" b="0" dirty="0">
                          <a:solidFill>
                            <a:schemeClr val="bg1">
                              <a:lumMod val="50000"/>
                            </a:schemeClr>
                          </a:solidFill>
                          <a:latin typeface="Arial"/>
                          <a:cs typeface="Arial"/>
                        </a:rPr>
                        <a:t>Out of the Closet Stores, US</a:t>
                      </a:r>
                    </a:p>
                    <a:p>
                      <a:r>
                        <a:rPr lang="en-US" sz="800" b="0" baseline="0" dirty="0">
                          <a:solidFill>
                            <a:schemeClr val="bg1">
                              <a:lumMod val="50000"/>
                            </a:schemeClr>
                          </a:solidFill>
                          <a:latin typeface="Arial"/>
                          <a:cs typeface="Arial"/>
                        </a:rPr>
                        <a:t>Link:</a:t>
                      </a:r>
                      <a:r>
                        <a:rPr lang="en-US" sz="800" b="0" baseline="0" dirty="0">
                          <a:solidFill>
                            <a:schemeClr val="bg1"/>
                          </a:solidFill>
                          <a:latin typeface="Arial"/>
                          <a:cs typeface="Arial"/>
                        </a:rPr>
                        <a:t>  </a:t>
                      </a:r>
                      <a:r>
                        <a:rPr lang="en-US" sz="800" b="0" baseline="0" dirty="0">
                          <a:solidFill>
                            <a:schemeClr val="bg1"/>
                          </a:solidFill>
                          <a:latin typeface="Arial"/>
                          <a:cs typeface="Arial"/>
                          <a:hlinkClick r:id="rId6"/>
                        </a:rPr>
                        <a:t>www.outofthecloset.org</a:t>
                      </a:r>
                      <a:r>
                        <a:rPr lang="en-US" sz="800" b="0" baseline="0" dirty="0">
                          <a:solidFill>
                            <a:schemeClr val="bg1"/>
                          </a:solidFill>
                          <a:latin typeface="Arial"/>
                          <a:cs typeface="Arial"/>
                        </a:rPr>
                        <a:t> </a:t>
                      </a:r>
                      <a:endParaRPr lang="en-US" sz="800" b="0" dirty="0">
                        <a:solidFill>
                          <a:schemeClr val="bg1"/>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a:r>
                        <a:rPr lang="en-US" sz="1200" b="1" dirty="0">
                          <a:solidFill>
                            <a:schemeClr val="tx1"/>
                          </a:solidFill>
                          <a:latin typeface="Arial"/>
                          <a:cs typeface="Arial"/>
                        </a:rPr>
                        <a:t>25 in 9 </a:t>
                      </a:r>
                      <a:r>
                        <a:rPr lang="en-US" sz="1200" b="0" dirty="0">
                          <a:solidFill>
                            <a:schemeClr val="tx1"/>
                          </a:solidFill>
                          <a:latin typeface="Arial"/>
                          <a:cs typeface="Arial"/>
                        </a:rPr>
                        <a:t>states </a:t>
                      </a:r>
                    </a:p>
                    <a:p>
                      <a:pPr algn="r"/>
                      <a:endParaRPr lang="en-US" sz="800" b="0" dirty="0">
                        <a:solidFill>
                          <a:srgbClr val="FFFF00"/>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0">
                <a:tc>
                  <a:txBody>
                    <a:bodyPr/>
                    <a:lstStyle/>
                    <a:p>
                      <a:r>
                        <a:rPr lang="en-US" sz="1100" b="0" dirty="0">
                          <a:solidFill>
                            <a:schemeClr val="bg1">
                              <a:lumMod val="50000"/>
                            </a:schemeClr>
                          </a:solidFill>
                          <a:latin typeface="Arial"/>
                          <a:cs typeface="Arial"/>
                        </a:rPr>
                        <a:t>AHF Wellness Centers</a:t>
                      </a:r>
                    </a:p>
                    <a:p>
                      <a:r>
                        <a:rPr lang="en-US" sz="800" b="0" baseline="0" dirty="0">
                          <a:solidFill>
                            <a:schemeClr val="bg1">
                              <a:lumMod val="50000"/>
                            </a:schemeClr>
                          </a:solidFill>
                          <a:latin typeface="Arial"/>
                          <a:cs typeface="Arial"/>
                        </a:rPr>
                        <a:t>Link:  </a:t>
                      </a:r>
                      <a:r>
                        <a:rPr lang="en-US" sz="800" b="0" baseline="0" dirty="0">
                          <a:solidFill>
                            <a:schemeClr val="bg1"/>
                          </a:solidFill>
                          <a:latin typeface="Arial"/>
                          <a:cs typeface="Arial"/>
                          <a:hlinkClick r:id="rId7"/>
                        </a:rPr>
                        <a:t>www.freestdcheck.org</a:t>
                      </a:r>
                      <a:r>
                        <a:rPr lang="en-US" sz="800" b="0" baseline="0" dirty="0">
                          <a:solidFill>
                            <a:schemeClr val="bg1"/>
                          </a:solidFill>
                          <a:latin typeface="Arial"/>
                          <a:cs typeface="Arial"/>
                        </a:rPr>
                        <a:t>  </a:t>
                      </a:r>
                      <a:endParaRPr lang="en-US" sz="800" b="0" dirty="0">
                        <a:solidFill>
                          <a:schemeClr val="bg1"/>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a:r>
                        <a:rPr lang="en-US" sz="1200" b="1" dirty="0">
                          <a:solidFill>
                            <a:schemeClr val="tx1"/>
                          </a:solidFill>
                          <a:latin typeface="Arial"/>
                          <a:cs typeface="Arial"/>
                        </a:rPr>
                        <a:t>46 in 14 </a:t>
                      </a:r>
                      <a:r>
                        <a:rPr lang="en-US" sz="1200" b="0" dirty="0">
                          <a:solidFill>
                            <a:schemeClr val="tx1"/>
                          </a:solidFill>
                          <a:latin typeface="Arial"/>
                          <a:cs typeface="Arial"/>
                        </a:rPr>
                        <a:t>states &amp; </a:t>
                      </a:r>
                      <a:r>
                        <a:rPr lang="en-US" sz="1000" b="0" dirty="0">
                          <a:solidFill>
                            <a:schemeClr val="tx1"/>
                          </a:solidFill>
                          <a:latin typeface="Arial"/>
                          <a:cs typeface="Arial"/>
                        </a:rPr>
                        <a:t>Washington, DC</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0">
                <a:tc>
                  <a:txBody>
                    <a:bodyPr/>
                    <a:lstStyle/>
                    <a:p>
                      <a:r>
                        <a:rPr lang="en-US" sz="1100" b="0" dirty="0">
                          <a:solidFill>
                            <a:schemeClr val="bg1">
                              <a:lumMod val="50000"/>
                            </a:schemeClr>
                          </a:solidFill>
                          <a:latin typeface="Arial"/>
                          <a:cs typeface="Arial"/>
                        </a:rPr>
                        <a:t>Wellness</a:t>
                      </a:r>
                      <a:r>
                        <a:rPr lang="en-US" sz="1100" b="0" baseline="0" dirty="0">
                          <a:solidFill>
                            <a:schemeClr val="bg1">
                              <a:lumMod val="50000"/>
                            </a:schemeClr>
                          </a:solidFill>
                          <a:latin typeface="Arial"/>
                          <a:cs typeface="Arial"/>
                        </a:rPr>
                        <a:t> Centers, Global</a:t>
                      </a:r>
                      <a:endParaRPr lang="en-US" sz="1100" b="0" dirty="0">
                        <a:solidFill>
                          <a:schemeClr val="bg1">
                            <a:lumMod val="50000"/>
                          </a:schemeClr>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a:r>
                        <a:rPr lang="en-US" sz="1200" b="1" dirty="0">
                          <a:solidFill>
                            <a:schemeClr val="tx1"/>
                          </a:solidFill>
                          <a:latin typeface="Arial"/>
                          <a:cs typeface="Arial"/>
                        </a:rPr>
                        <a:t>44 in 28 </a:t>
                      </a:r>
                      <a:r>
                        <a:rPr lang="en-US" sz="1200" b="0" dirty="0">
                          <a:solidFill>
                            <a:schemeClr val="tx1"/>
                          </a:solidFill>
                          <a:latin typeface="Arial"/>
                          <a:cs typeface="Arial"/>
                        </a:rPr>
                        <a:t>countries</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900" b="0" dirty="0">
                          <a:solidFill>
                            <a:schemeClr val="tx1">
                              <a:lumMod val="50000"/>
                              <a:lumOff val="50000"/>
                            </a:schemeClr>
                          </a:solidFill>
                          <a:latin typeface="Arial"/>
                          <a:cs typeface="Arial"/>
                        </a:rPr>
                        <a:t>Free</a:t>
                      </a:r>
                      <a:r>
                        <a:rPr lang="en-US" sz="900" b="0" baseline="0" dirty="0">
                          <a:solidFill>
                            <a:schemeClr val="tx1">
                              <a:lumMod val="50000"/>
                              <a:lumOff val="50000"/>
                            </a:schemeClr>
                          </a:solidFill>
                          <a:latin typeface="Arial"/>
                          <a:cs typeface="Arial"/>
                        </a:rPr>
                        <a:t> HIV Tests provided, </a:t>
                      </a:r>
                      <a:r>
                        <a:rPr lang="en-US" sz="800" b="0" baseline="0" dirty="0">
                          <a:solidFill>
                            <a:schemeClr val="tx1">
                              <a:lumMod val="50000"/>
                              <a:lumOff val="50000"/>
                            </a:schemeClr>
                          </a:solidFill>
                          <a:latin typeface="Arial"/>
                          <a:cs typeface="Arial"/>
                        </a:rPr>
                        <a:t>US &amp; affiliates              </a:t>
                      </a:r>
                      <a:r>
                        <a:rPr lang="en-US" sz="800" b="0" i="0" dirty="0">
                          <a:solidFill>
                            <a:schemeClr val="tx1">
                              <a:lumMod val="50000"/>
                              <a:lumOff val="50000"/>
                            </a:schemeClr>
                          </a:solidFill>
                          <a:latin typeface="Arial"/>
                          <a:cs typeface="Arial"/>
                        </a:rPr>
                        <a:t>     </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900" b="0" strike="noStrike" baseline="0" dirty="0">
                          <a:solidFill>
                            <a:schemeClr val="tx1">
                              <a:lumMod val="50000"/>
                              <a:lumOff val="50000"/>
                            </a:schemeClr>
                          </a:solidFill>
                          <a:latin typeface="Arial"/>
                          <a:cs typeface="Arial"/>
                        </a:rPr>
                        <a:t>2,262 HIV+s identified &amp; (1.0% + rate)</a:t>
                      </a:r>
                      <a:r>
                        <a:rPr lang="en-US" sz="1100" b="1" strike="noStrike" baseline="0" dirty="0">
                          <a:solidFill>
                            <a:schemeClr val="tx1">
                              <a:lumMod val="50000"/>
                              <a:lumOff val="50000"/>
                            </a:schemeClr>
                          </a:solidFill>
                          <a:latin typeface="Arial"/>
                          <a:cs typeface="Arial"/>
                        </a:rPr>
                        <a:t> </a:t>
                      </a:r>
                      <a:r>
                        <a:rPr lang="en-US" sz="900" b="0" strike="noStrike" baseline="0" dirty="0">
                          <a:solidFill>
                            <a:schemeClr val="tx1">
                              <a:lumMod val="50000"/>
                              <a:lumOff val="50000"/>
                            </a:schemeClr>
                          </a:solidFill>
                          <a:latin typeface="Arial"/>
                          <a:cs typeface="Arial"/>
                        </a:rPr>
                        <a:t> </a:t>
                      </a:r>
                      <a:r>
                        <a:rPr lang="en-US" sz="900" b="0" i="0" strike="noStrike" dirty="0">
                          <a:solidFill>
                            <a:schemeClr val="tx1">
                              <a:lumMod val="50000"/>
                              <a:lumOff val="50000"/>
                            </a:schemeClr>
                          </a:solidFill>
                          <a:latin typeface="Arial"/>
                          <a:cs typeface="Arial"/>
                        </a:rPr>
                        <a:t>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900" b="0" baseline="0" dirty="0">
                        <a:solidFill>
                          <a:schemeClr val="bg1">
                            <a:lumMod val="50000"/>
                          </a:schemeClr>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a:r>
                        <a:rPr lang="en-US" sz="1200" b="1" i="0" dirty="0">
                          <a:solidFill>
                            <a:schemeClr val="tx1"/>
                          </a:solidFill>
                          <a:latin typeface="Arial"/>
                          <a:cs typeface="Arial"/>
                        </a:rPr>
                        <a:t>2024:    226,299</a:t>
                      </a:r>
                    </a:p>
                    <a:p>
                      <a:pPr algn="r"/>
                      <a:r>
                        <a:rPr lang="en-US" sz="900" b="0" dirty="0">
                          <a:solidFill>
                            <a:schemeClr val="tx1"/>
                          </a:solidFill>
                          <a:latin typeface="Arial"/>
                          <a:cs typeface="Arial"/>
                        </a:rPr>
                        <a:t>  2023:         </a:t>
                      </a:r>
                      <a:r>
                        <a:rPr lang="en-US" sz="900" b="0" baseline="0" dirty="0">
                          <a:solidFill>
                            <a:schemeClr val="tx1"/>
                          </a:solidFill>
                          <a:latin typeface="Arial"/>
                          <a:cs typeface="Arial"/>
                        </a:rPr>
                        <a:t> </a:t>
                      </a:r>
                      <a:r>
                        <a:rPr lang="en-US" sz="900" b="1" i="0" baseline="0" dirty="0">
                          <a:solidFill>
                            <a:schemeClr val="tx1"/>
                          </a:solidFill>
                          <a:latin typeface="Arial"/>
                          <a:cs typeface="Arial"/>
                        </a:rPr>
                        <a:t>209</a:t>
                      </a:r>
                      <a:r>
                        <a:rPr lang="en-US" sz="900" b="1" i="0" dirty="0">
                          <a:solidFill>
                            <a:schemeClr val="tx1"/>
                          </a:solidFill>
                          <a:latin typeface="Arial"/>
                          <a:cs typeface="Arial"/>
                        </a:rPr>
                        <a:t>,535</a:t>
                      </a:r>
                    </a:p>
                    <a:p>
                      <a:pPr algn="r"/>
                      <a:r>
                        <a:rPr lang="en-US" sz="900" b="0" dirty="0">
                          <a:solidFill>
                            <a:schemeClr val="tx1"/>
                          </a:solidFill>
                          <a:latin typeface="Arial"/>
                          <a:cs typeface="Arial"/>
                        </a:rPr>
                        <a:t>   2022:          </a:t>
                      </a:r>
                      <a:r>
                        <a:rPr lang="en-US" sz="900" b="0" baseline="0" dirty="0">
                          <a:solidFill>
                            <a:schemeClr val="tx1"/>
                          </a:solidFill>
                          <a:latin typeface="Arial"/>
                          <a:cs typeface="Arial"/>
                        </a:rPr>
                        <a:t> </a:t>
                      </a:r>
                      <a:r>
                        <a:rPr lang="en-US" sz="900" b="1" i="0" baseline="0" dirty="0">
                          <a:solidFill>
                            <a:schemeClr val="tx1"/>
                          </a:solidFill>
                          <a:latin typeface="Arial"/>
                          <a:cs typeface="Arial"/>
                        </a:rPr>
                        <a:t>196</a:t>
                      </a:r>
                      <a:r>
                        <a:rPr lang="en-US" sz="900" b="1" i="0" dirty="0">
                          <a:solidFill>
                            <a:schemeClr val="tx1"/>
                          </a:solidFill>
                          <a:latin typeface="Arial"/>
                          <a:cs typeface="Arial"/>
                        </a:rPr>
                        <a:t>,623 </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r h="0">
                <a:tc>
                  <a:txBody>
                    <a:bodyPr/>
                    <a:lstStyle/>
                    <a:p>
                      <a:r>
                        <a:rPr lang="en-US" sz="900" b="0" dirty="0">
                          <a:solidFill>
                            <a:schemeClr val="bg1">
                              <a:lumMod val="50000"/>
                            </a:schemeClr>
                          </a:solidFill>
                          <a:latin typeface="Arial"/>
                          <a:cs typeface="Arial"/>
                        </a:rPr>
                        <a:t>Free HIV Tests</a:t>
                      </a:r>
                      <a:r>
                        <a:rPr lang="en-US" sz="900" b="0" baseline="0" dirty="0">
                          <a:solidFill>
                            <a:schemeClr val="bg1">
                              <a:lumMod val="50000"/>
                            </a:schemeClr>
                          </a:solidFill>
                          <a:latin typeface="Arial"/>
                          <a:cs typeface="Arial"/>
                        </a:rPr>
                        <a:t>:</a:t>
                      </a:r>
                      <a:r>
                        <a:rPr lang="en-US" sz="900" b="1" baseline="0" dirty="0">
                          <a:solidFill>
                            <a:schemeClr val="bg1">
                              <a:lumMod val="50000"/>
                            </a:schemeClr>
                          </a:solidFill>
                          <a:latin typeface="Arial"/>
                          <a:cs typeface="Arial"/>
                        </a:rPr>
                        <a:t> GLOBAL &amp; US</a:t>
                      </a:r>
                      <a:r>
                        <a:rPr lang="en-US" sz="800" b="1" baseline="0" dirty="0">
                          <a:solidFill>
                            <a:schemeClr val="bg1">
                              <a:lumMod val="50000"/>
                            </a:schemeClr>
                          </a:solidFill>
                          <a:latin typeface="Arial"/>
                          <a:cs typeface="Arial"/>
                        </a:rPr>
                        <a:t> </a:t>
                      </a:r>
                      <a:endParaRPr lang="en-US" sz="700" b="1" baseline="0" dirty="0">
                        <a:solidFill>
                          <a:schemeClr val="bg1">
                            <a:lumMod val="50000"/>
                          </a:schemeClr>
                        </a:solidFill>
                        <a:latin typeface="Arial"/>
                        <a:cs typeface="Arial"/>
                      </a:endParaRPr>
                    </a:p>
                    <a:p>
                      <a:r>
                        <a:rPr lang="en-US" sz="900" b="0" strike="noStrike" baseline="0" dirty="0">
                          <a:solidFill>
                            <a:schemeClr val="tx1">
                              <a:lumMod val="50000"/>
                              <a:lumOff val="50000"/>
                            </a:schemeClr>
                          </a:solidFill>
                          <a:latin typeface="Arial"/>
                          <a:cs typeface="Arial"/>
                        </a:rPr>
                        <a:t>123,005 HIV+s identified (2.6% + rate)</a:t>
                      </a:r>
                    </a:p>
                    <a:p>
                      <a:r>
                        <a:rPr lang="en-US" sz="800" b="0" baseline="0" dirty="0">
                          <a:solidFill>
                            <a:schemeClr val="bg1">
                              <a:lumMod val="50000"/>
                            </a:schemeClr>
                          </a:solidFill>
                          <a:latin typeface="Arial"/>
                          <a:cs typeface="Arial"/>
                        </a:rPr>
                        <a:t>Link: </a:t>
                      </a:r>
                      <a:r>
                        <a:rPr lang="en-US" sz="800" b="0" baseline="0" dirty="0">
                          <a:solidFill>
                            <a:srgbClr val="FF0000"/>
                          </a:solidFill>
                          <a:latin typeface="Arial"/>
                          <a:cs typeface="Arial"/>
                          <a:hlinkClick r:id="rId8"/>
                        </a:rPr>
                        <a:t>http://www.freehivtest.net</a:t>
                      </a:r>
                      <a:r>
                        <a:rPr lang="en-US" sz="800" b="0" baseline="0" dirty="0">
                          <a:solidFill>
                            <a:srgbClr val="FF0000"/>
                          </a:solidFill>
                          <a:latin typeface="Arial"/>
                          <a:cs typeface="Arial"/>
                        </a:rPr>
                        <a:t> </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indent="0" algn="r" defTabSz="457200" rtl="0" eaLnBrk="1" fontAlgn="auto" latinLnBrk="0" hangingPunct="1">
                        <a:lnSpc>
                          <a:spcPct val="100000"/>
                        </a:lnSpc>
                        <a:spcBef>
                          <a:spcPts val="0"/>
                        </a:spcBef>
                        <a:spcAft>
                          <a:spcPts val="0"/>
                        </a:spcAft>
                        <a:buClrTx/>
                        <a:buSzTx/>
                        <a:buFontTx/>
                        <a:buNone/>
                        <a:tabLst/>
                        <a:defRPr/>
                      </a:pPr>
                      <a:r>
                        <a:rPr lang="en-US" sz="1200" b="1" dirty="0">
                          <a:solidFill>
                            <a:schemeClr val="tx1"/>
                          </a:solidFill>
                          <a:latin typeface="Arial"/>
                          <a:cs typeface="Arial"/>
                        </a:rPr>
                        <a:t> 2024:  4,756,634</a:t>
                      </a:r>
                    </a:p>
                    <a:p>
                      <a:pPr marL="0" marR="0" indent="0" algn="r" defTabSz="457200" rtl="0" eaLnBrk="1" fontAlgn="auto" latinLnBrk="0" hangingPunct="1">
                        <a:lnSpc>
                          <a:spcPct val="100000"/>
                        </a:lnSpc>
                        <a:spcBef>
                          <a:spcPts val="0"/>
                        </a:spcBef>
                        <a:spcAft>
                          <a:spcPts val="0"/>
                        </a:spcAft>
                        <a:buClrTx/>
                        <a:buSzTx/>
                        <a:buFontTx/>
                        <a:buNone/>
                        <a:tabLst/>
                        <a:defRPr/>
                      </a:pPr>
                      <a:r>
                        <a:rPr lang="en-US" sz="900" b="0" dirty="0">
                          <a:solidFill>
                            <a:schemeClr val="tx1"/>
                          </a:solidFill>
                          <a:latin typeface="Arial"/>
                          <a:cs typeface="Arial"/>
                        </a:rPr>
                        <a:t>In 2023:      </a:t>
                      </a:r>
                      <a:r>
                        <a:rPr lang="en-US" sz="1050" b="0" dirty="0">
                          <a:solidFill>
                            <a:schemeClr val="tx1"/>
                          </a:solidFill>
                          <a:latin typeface="Arial"/>
                          <a:cs typeface="Arial"/>
                        </a:rPr>
                        <a:t>4,324,924</a:t>
                      </a:r>
                    </a:p>
                    <a:p>
                      <a:pPr marL="0" marR="0" indent="0" algn="r" defTabSz="457200" rtl="0" eaLnBrk="1" fontAlgn="auto" latinLnBrk="0" hangingPunct="1">
                        <a:lnSpc>
                          <a:spcPct val="100000"/>
                        </a:lnSpc>
                        <a:spcBef>
                          <a:spcPts val="0"/>
                        </a:spcBef>
                        <a:spcAft>
                          <a:spcPts val="0"/>
                        </a:spcAft>
                        <a:buClrTx/>
                        <a:buSzTx/>
                        <a:buFontTx/>
                        <a:buNone/>
                        <a:tabLst/>
                        <a:defRPr/>
                      </a:pPr>
                      <a:r>
                        <a:rPr lang="en-US" sz="900" b="0" dirty="0">
                          <a:solidFill>
                            <a:schemeClr val="tx1"/>
                          </a:solidFill>
                          <a:latin typeface="Arial"/>
                          <a:cs typeface="Arial"/>
                        </a:rPr>
                        <a:t>In 2022:      </a:t>
                      </a:r>
                      <a:r>
                        <a:rPr lang="en-US" sz="1050" b="0" dirty="0">
                          <a:solidFill>
                            <a:schemeClr val="tx1"/>
                          </a:solidFill>
                          <a:latin typeface="Arial"/>
                          <a:cs typeface="Arial"/>
                        </a:rPr>
                        <a:t>3,829,832</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7"/>
                  </a:ext>
                </a:extLst>
              </a:tr>
              <a:tr h="329873">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900" b="0" dirty="0">
                          <a:solidFill>
                            <a:schemeClr val="bg1">
                              <a:lumMod val="50000"/>
                            </a:schemeClr>
                          </a:solidFill>
                          <a:latin typeface="Arial"/>
                          <a:cs typeface="Arial"/>
                        </a:rPr>
                        <a:t># of Mobile Testing</a:t>
                      </a:r>
                      <a:r>
                        <a:rPr lang="en-US" sz="900" b="0" baseline="0" dirty="0">
                          <a:solidFill>
                            <a:schemeClr val="bg1">
                              <a:lumMod val="50000"/>
                            </a:schemeClr>
                          </a:solidFill>
                          <a:latin typeface="Arial"/>
                          <a:cs typeface="Arial"/>
                        </a:rPr>
                        <a:t> Units—US </a:t>
                      </a:r>
                      <a:endParaRPr lang="en-US" sz="900" b="0" dirty="0">
                        <a:solidFill>
                          <a:schemeClr val="bg1">
                            <a:lumMod val="50000"/>
                          </a:schemeClr>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indent="0" algn="r" defTabSz="457200" rtl="0" eaLnBrk="1" fontAlgn="auto" latinLnBrk="0" hangingPunct="1">
                        <a:lnSpc>
                          <a:spcPct val="100000"/>
                        </a:lnSpc>
                        <a:spcBef>
                          <a:spcPts val="0"/>
                        </a:spcBef>
                        <a:spcAft>
                          <a:spcPts val="0"/>
                        </a:spcAft>
                        <a:buClrTx/>
                        <a:buSzTx/>
                        <a:buFontTx/>
                        <a:buNone/>
                        <a:tabLst/>
                        <a:defRPr/>
                      </a:pPr>
                      <a:r>
                        <a:rPr lang="en-US" sz="1200" b="1" dirty="0">
                          <a:solidFill>
                            <a:schemeClr val="tx1"/>
                          </a:solidFill>
                          <a:latin typeface="Arial"/>
                          <a:cs typeface="Arial"/>
                        </a:rPr>
                        <a:t>17</a:t>
                      </a:r>
                      <a:r>
                        <a:rPr lang="en-US" sz="1200" b="1" baseline="0" dirty="0">
                          <a:solidFill>
                            <a:schemeClr val="tx1"/>
                          </a:solidFill>
                          <a:latin typeface="Arial"/>
                          <a:cs typeface="Arial"/>
                        </a:rPr>
                        <a:t> </a:t>
                      </a:r>
                      <a:r>
                        <a:rPr lang="en-US" sz="1200" b="1" dirty="0">
                          <a:solidFill>
                            <a:schemeClr val="tx1"/>
                          </a:solidFill>
                          <a:latin typeface="Arial"/>
                          <a:cs typeface="Arial"/>
                        </a:rPr>
                        <a:t>in 8 </a:t>
                      </a:r>
                      <a:r>
                        <a:rPr lang="en-US" sz="1200" b="0" dirty="0">
                          <a:solidFill>
                            <a:schemeClr val="tx1"/>
                          </a:solidFill>
                          <a:latin typeface="Arial"/>
                          <a:cs typeface="Arial"/>
                        </a:rPr>
                        <a:t>states</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8"/>
                  </a:ext>
                </a:extLst>
              </a:tr>
              <a:tr h="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000" b="0" dirty="0">
                          <a:solidFill>
                            <a:schemeClr val="bg1">
                              <a:lumMod val="50000"/>
                            </a:schemeClr>
                          </a:solidFill>
                          <a:latin typeface="Arial"/>
                          <a:cs typeface="Arial"/>
                        </a:rPr>
                        <a:t>#</a:t>
                      </a:r>
                      <a:r>
                        <a:rPr lang="en-US" sz="1000" b="0" baseline="0" dirty="0">
                          <a:solidFill>
                            <a:schemeClr val="bg1">
                              <a:lumMod val="50000"/>
                            </a:schemeClr>
                          </a:solidFill>
                          <a:latin typeface="Arial"/>
                          <a:cs typeface="Arial"/>
                        </a:rPr>
                        <a:t> </a:t>
                      </a:r>
                      <a:r>
                        <a:rPr lang="en-US" sz="1000" b="0" dirty="0">
                          <a:solidFill>
                            <a:schemeClr val="bg1">
                              <a:lumMod val="50000"/>
                            </a:schemeClr>
                          </a:solidFill>
                          <a:latin typeface="Arial"/>
                          <a:cs typeface="Arial"/>
                        </a:rPr>
                        <a:t>of Mobile Testing</a:t>
                      </a:r>
                      <a:r>
                        <a:rPr lang="en-US" sz="1000" b="0" baseline="0" dirty="0">
                          <a:solidFill>
                            <a:schemeClr val="bg1">
                              <a:lumMod val="50000"/>
                            </a:schemeClr>
                          </a:solidFill>
                          <a:latin typeface="Arial"/>
                          <a:cs typeface="Arial"/>
                        </a:rPr>
                        <a:t> Units—Global </a:t>
                      </a:r>
                      <a:endParaRPr lang="en-US" sz="1000" b="0" dirty="0">
                        <a:solidFill>
                          <a:schemeClr val="bg1">
                            <a:lumMod val="50000"/>
                          </a:schemeClr>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indent="0" algn="r" defTabSz="457200" rtl="0" eaLnBrk="1" fontAlgn="auto" latinLnBrk="0" hangingPunct="1">
                        <a:lnSpc>
                          <a:spcPct val="100000"/>
                        </a:lnSpc>
                        <a:spcBef>
                          <a:spcPts val="0"/>
                        </a:spcBef>
                        <a:spcAft>
                          <a:spcPts val="0"/>
                        </a:spcAft>
                        <a:buClrTx/>
                        <a:buSzTx/>
                        <a:buFontTx/>
                        <a:buNone/>
                        <a:tabLst/>
                        <a:defRPr/>
                      </a:pPr>
                      <a:r>
                        <a:rPr lang="en-US" sz="1100" b="1" baseline="0" dirty="0">
                          <a:solidFill>
                            <a:schemeClr val="tx1"/>
                          </a:solidFill>
                          <a:latin typeface="Arial"/>
                          <a:cs typeface="Arial"/>
                        </a:rPr>
                        <a:t>6 </a:t>
                      </a:r>
                      <a:r>
                        <a:rPr lang="en-US" sz="1100" b="1" dirty="0">
                          <a:solidFill>
                            <a:schemeClr val="tx1"/>
                          </a:solidFill>
                          <a:latin typeface="Arial"/>
                          <a:cs typeface="Arial"/>
                        </a:rPr>
                        <a:t>in 5 </a:t>
                      </a:r>
                      <a:r>
                        <a:rPr lang="en-US" sz="1100" b="0" dirty="0">
                          <a:solidFill>
                            <a:schemeClr val="tx1"/>
                          </a:solidFill>
                          <a:latin typeface="Arial"/>
                          <a:cs typeface="Arial"/>
                        </a:rPr>
                        <a:t>countries</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9"/>
                  </a:ext>
                </a:extLst>
              </a:tr>
              <a:tr h="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900" b="1" baseline="0" dirty="0">
                          <a:solidFill>
                            <a:schemeClr val="bg1">
                              <a:lumMod val="50000"/>
                            </a:schemeClr>
                          </a:solidFill>
                          <a:latin typeface="Arial"/>
                          <a:cs typeface="Arial"/>
                        </a:rPr>
                        <a:t>Free condoms </a:t>
                      </a:r>
                      <a:r>
                        <a:rPr lang="en-US" sz="900" b="0" baseline="0" dirty="0">
                          <a:solidFill>
                            <a:schemeClr val="bg1">
                              <a:lumMod val="50000"/>
                            </a:schemeClr>
                          </a:solidFill>
                          <a:latin typeface="Arial"/>
                          <a:cs typeface="Arial"/>
                        </a:rPr>
                        <a:t>distributed  </a:t>
                      </a:r>
                      <a:r>
                        <a:rPr lang="en-US" sz="1100" b="1" baseline="0" dirty="0">
                          <a:solidFill>
                            <a:schemeClr val="tx1"/>
                          </a:solidFill>
                          <a:latin typeface="Arial"/>
                          <a:cs typeface="Arial"/>
                        </a:rPr>
                        <a:t>2024</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900" b="1" baseline="0" dirty="0">
                          <a:solidFill>
                            <a:schemeClr val="tx1">
                              <a:lumMod val="50000"/>
                              <a:lumOff val="50000"/>
                            </a:schemeClr>
                          </a:solidFill>
                          <a:latin typeface="Arial"/>
                          <a:cs typeface="Arial"/>
                        </a:rPr>
                        <a:t>(</a:t>
                      </a:r>
                      <a:r>
                        <a:rPr lang="en-US" sz="800" b="1" i="1" baseline="0" dirty="0">
                          <a:solidFill>
                            <a:schemeClr val="tx1">
                              <a:lumMod val="50000"/>
                              <a:lumOff val="50000"/>
                            </a:schemeClr>
                          </a:solidFill>
                          <a:latin typeface="Arial"/>
                          <a:cs typeface="Arial"/>
                        </a:rPr>
                        <a:t>GLOBAL &amp; US combined)</a:t>
                      </a:r>
                      <a:endParaRPr lang="en-US" sz="800" b="1" i="1" baseline="0" dirty="0">
                        <a:solidFill>
                          <a:schemeClr val="bg1"/>
                        </a:solidFill>
                        <a:latin typeface="Arial"/>
                        <a:cs typeface="Arial"/>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900" b="1" baseline="0" dirty="0">
                          <a:solidFill>
                            <a:schemeClr val="bg1">
                              <a:lumMod val="50000"/>
                            </a:schemeClr>
                          </a:solidFill>
                          <a:latin typeface="Arial"/>
                          <a:cs typeface="Arial"/>
                        </a:rPr>
                        <a:t>Free condoms </a:t>
                      </a:r>
                      <a:r>
                        <a:rPr lang="en-US" sz="900" b="0" baseline="0" dirty="0">
                          <a:solidFill>
                            <a:schemeClr val="bg1">
                              <a:lumMod val="50000"/>
                            </a:schemeClr>
                          </a:solidFill>
                          <a:latin typeface="Arial"/>
                          <a:cs typeface="Arial"/>
                        </a:rPr>
                        <a:t>distributed  </a:t>
                      </a:r>
                      <a:r>
                        <a:rPr lang="en-US" sz="1000" b="0" baseline="0" dirty="0">
                          <a:solidFill>
                            <a:schemeClr val="bg1">
                              <a:lumMod val="50000"/>
                            </a:schemeClr>
                          </a:solidFill>
                          <a:latin typeface="Arial"/>
                          <a:cs typeface="Arial"/>
                        </a:rPr>
                        <a:t>2023 </a:t>
                      </a:r>
                    </a:p>
                    <a:p>
                      <a:pPr marL="0" marR="0" indent="0" algn="l" defTabSz="457200" rtl="0" eaLnBrk="1" fontAlgn="auto" latinLnBrk="0" hangingPunct="1">
                        <a:lnSpc>
                          <a:spcPct val="100000"/>
                        </a:lnSpc>
                        <a:spcBef>
                          <a:spcPts val="0"/>
                        </a:spcBef>
                        <a:spcAft>
                          <a:spcPts val="0"/>
                        </a:spcAft>
                        <a:buClrTx/>
                        <a:buSzTx/>
                        <a:buFontTx/>
                        <a:buNone/>
                        <a:tabLst/>
                        <a:defRPr/>
                      </a:pPr>
                      <a:r>
                        <a:rPr lang="en-US" sz="900" b="1" baseline="0" dirty="0">
                          <a:solidFill>
                            <a:schemeClr val="bg1">
                              <a:lumMod val="50000"/>
                            </a:schemeClr>
                          </a:solidFill>
                          <a:latin typeface="Arial"/>
                          <a:cs typeface="Arial"/>
                        </a:rPr>
                        <a:t>Free condoms </a:t>
                      </a:r>
                      <a:r>
                        <a:rPr lang="en-US" sz="900" b="0" baseline="0" dirty="0">
                          <a:solidFill>
                            <a:schemeClr val="bg1">
                              <a:lumMod val="50000"/>
                            </a:schemeClr>
                          </a:solidFill>
                          <a:latin typeface="Arial"/>
                          <a:cs typeface="Arial"/>
                        </a:rPr>
                        <a:t>distributed  </a:t>
                      </a:r>
                      <a:r>
                        <a:rPr lang="en-US" sz="1000" b="0" baseline="0" dirty="0">
                          <a:solidFill>
                            <a:schemeClr val="bg1">
                              <a:lumMod val="50000"/>
                            </a:schemeClr>
                          </a:solidFill>
                          <a:latin typeface="Arial"/>
                          <a:cs typeface="Arial"/>
                        </a:rPr>
                        <a:t>2022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200" b="1" baseline="0" dirty="0">
                        <a:solidFill>
                          <a:schemeClr val="bg1"/>
                        </a:solidFill>
                        <a:latin typeface="Arial"/>
                        <a:cs typeface="Arial"/>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n-US" sz="900" b="0" baseline="0" dirty="0">
                        <a:solidFill>
                          <a:schemeClr val="bg1"/>
                        </a:solidFill>
                        <a:latin typeface="Arial"/>
                        <a:cs typeface="Arial"/>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n-US" sz="900" b="0" dirty="0">
                        <a:solidFill>
                          <a:schemeClr val="bg1"/>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indent="0" algn="r" defTabSz="457200" rtl="0" eaLnBrk="1" fontAlgn="auto" latinLnBrk="0" hangingPunct="1">
                        <a:lnSpc>
                          <a:spcPct val="100000"/>
                        </a:lnSpc>
                        <a:spcBef>
                          <a:spcPts val="0"/>
                        </a:spcBef>
                        <a:spcAft>
                          <a:spcPts val="0"/>
                        </a:spcAft>
                        <a:buClrTx/>
                        <a:buSzTx/>
                        <a:buFontTx/>
                        <a:buNone/>
                        <a:tabLst/>
                        <a:defRPr/>
                      </a:pPr>
                      <a:r>
                        <a:rPr lang="en-US" sz="1100" b="1" baseline="0" dirty="0">
                          <a:solidFill>
                            <a:schemeClr val="tx1"/>
                          </a:solidFill>
                          <a:latin typeface="Arial"/>
                          <a:cs typeface="Arial"/>
                        </a:rPr>
                        <a:t>56,527,035</a:t>
                      </a:r>
                    </a:p>
                    <a:p>
                      <a:pPr marL="0" marR="0" indent="0" algn="r" defTabSz="457200" rtl="0" eaLnBrk="1" fontAlgn="auto" latinLnBrk="0" hangingPunct="1">
                        <a:lnSpc>
                          <a:spcPct val="100000"/>
                        </a:lnSpc>
                        <a:spcBef>
                          <a:spcPts val="0"/>
                        </a:spcBef>
                        <a:spcAft>
                          <a:spcPts val="0"/>
                        </a:spcAft>
                        <a:buClrTx/>
                        <a:buSzTx/>
                        <a:buFontTx/>
                        <a:buNone/>
                        <a:tabLst/>
                        <a:defRPr/>
                      </a:pPr>
                      <a:endParaRPr lang="en-US" sz="800" b="1" baseline="0" dirty="0">
                        <a:solidFill>
                          <a:srgbClr val="FFFF00"/>
                        </a:solidFill>
                        <a:latin typeface="Arial"/>
                        <a:cs typeface="Arial"/>
                      </a:endParaRPr>
                    </a:p>
                    <a:p>
                      <a:pPr marL="0" marR="0" indent="0" algn="r" defTabSz="457200" rtl="0" eaLnBrk="1" fontAlgn="auto" latinLnBrk="0" hangingPunct="1">
                        <a:lnSpc>
                          <a:spcPct val="100000"/>
                        </a:lnSpc>
                        <a:spcBef>
                          <a:spcPts val="0"/>
                        </a:spcBef>
                        <a:spcAft>
                          <a:spcPts val="0"/>
                        </a:spcAft>
                        <a:buClrTx/>
                        <a:buSzTx/>
                        <a:buFontTx/>
                        <a:buNone/>
                        <a:tabLst/>
                        <a:defRPr/>
                      </a:pPr>
                      <a:r>
                        <a:rPr lang="en-US" sz="1100" b="1" baseline="0" dirty="0">
                          <a:solidFill>
                            <a:schemeClr val="tx1"/>
                          </a:solidFill>
                          <a:latin typeface="Arial"/>
                          <a:cs typeface="Arial"/>
                        </a:rPr>
                        <a:t>65,456,599</a:t>
                      </a:r>
                    </a:p>
                    <a:p>
                      <a:pPr marL="0" marR="0" indent="0" algn="r" defTabSz="457200" rtl="0" eaLnBrk="1" fontAlgn="auto" latinLnBrk="0" hangingPunct="1">
                        <a:lnSpc>
                          <a:spcPct val="100000"/>
                        </a:lnSpc>
                        <a:spcBef>
                          <a:spcPts val="0"/>
                        </a:spcBef>
                        <a:spcAft>
                          <a:spcPts val="0"/>
                        </a:spcAft>
                        <a:buClrTx/>
                        <a:buSzTx/>
                        <a:buFontTx/>
                        <a:buNone/>
                        <a:tabLst/>
                        <a:defRPr/>
                      </a:pPr>
                      <a:r>
                        <a:rPr lang="en-US" sz="1100" b="1" baseline="0" dirty="0">
                          <a:solidFill>
                            <a:schemeClr val="tx1"/>
                          </a:solidFill>
                          <a:latin typeface="Arial"/>
                          <a:cs typeface="Arial"/>
                        </a:rPr>
                        <a:t>65,855,776</a:t>
                      </a:r>
                      <a:r>
                        <a:rPr lang="en-US" sz="1200" b="1" baseline="0" dirty="0">
                          <a:solidFill>
                            <a:schemeClr val="tx1"/>
                          </a:solidFill>
                          <a:latin typeface="Arial"/>
                          <a:cs typeface="Arial"/>
                        </a:rPr>
                        <a:t> </a:t>
                      </a:r>
                      <a:endParaRPr lang="en-US" sz="1200" b="1" kern="1200" dirty="0">
                        <a:solidFill>
                          <a:schemeClr val="tx1"/>
                        </a:solidFill>
                        <a:latin typeface="Arial"/>
                        <a:ea typeface="+mn-ea"/>
                        <a:cs typeface="Arial"/>
                      </a:endParaRPr>
                    </a:p>
                    <a:p>
                      <a:pPr algn="r"/>
                      <a:endParaRPr lang="en-US" sz="200" b="0" baseline="0" dirty="0">
                        <a:solidFill>
                          <a:srgbClr val="FFFF00"/>
                        </a:solidFill>
                        <a:latin typeface="Arial"/>
                        <a:cs typeface="Arial"/>
                      </a:endParaRPr>
                    </a:p>
                    <a:p>
                      <a:pPr algn="r"/>
                      <a:r>
                        <a:rPr lang="en-US" sz="1100" b="1" baseline="0" dirty="0">
                          <a:solidFill>
                            <a:srgbClr val="FFFF00"/>
                          </a:solidFill>
                          <a:latin typeface="Arial"/>
                          <a:cs typeface="Arial"/>
                        </a:rPr>
                        <a:t> </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0"/>
                  </a:ext>
                </a:extLst>
              </a:tr>
            </a:tbl>
          </a:graphicData>
        </a:graphic>
      </p:graphicFrame>
      <p:sp>
        <p:nvSpPr>
          <p:cNvPr id="2" name="TextBox 1"/>
          <p:cNvSpPr txBox="1"/>
          <p:nvPr/>
        </p:nvSpPr>
        <p:spPr>
          <a:xfrm>
            <a:off x="4949371" y="2474686"/>
            <a:ext cx="184666" cy="369332"/>
          </a:xfrm>
          <a:prstGeom prst="rect">
            <a:avLst/>
          </a:prstGeom>
          <a:noFill/>
        </p:spPr>
        <p:txBody>
          <a:bodyPr wrap="none" rtlCol="0">
            <a:spAutoFit/>
          </a:bodyPr>
          <a:lstStyle/>
          <a:p>
            <a:endParaRPr lang="en-US" dirty="0"/>
          </a:p>
        </p:txBody>
      </p:sp>
      <p:graphicFrame>
        <p:nvGraphicFramePr>
          <p:cNvPr id="6" name="Table 5">
            <a:extLst>
              <a:ext uri="{FF2B5EF4-FFF2-40B4-BE49-F238E27FC236}">
                <a16:creationId xmlns:a16="http://schemas.microsoft.com/office/drawing/2014/main" id="{EE6BE34F-6C29-A94F-A411-F0F2E9AF59D6}"/>
              </a:ext>
            </a:extLst>
          </p:cNvPr>
          <p:cNvGraphicFramePr>
            <a:graphicFrameLocks noGrp="1"/>
          </p:cNvGraphicFramePr>
          <p:nvPr>
            <p:extLst>
              <p:ext uri="{D42A27DB-BD31-4B8C-83A1-F6EECF244321}">
                <p14:modId xmlns:p14="http://schemas.microsoft.com/office/powerpoint/2010/main" val="2526862622"/>
              </p:ext>
            </p:extLst>
          </p:nvPr>
        </p:nvGraphicFramePr>
        <p:xfrm>
          <a:off x="6799563" y="6488264"/>
          <a:ext cx="2344437" cy="432147"/>
        </p:xfrm>
        <a:graphic>
          <a:graphicData uri="http://schemas.openxmlformats.org/drawingml/2006/table">
            <a:tbl>
              <a:tblPr firstRow="1" bandRow="1">
                <a:effectLst/>
                <a:tableStyleId>{5C22544A-7EE6-4342-B048-85BDC9FD1C3A}</a:tableStyleId>
              </a:tblPr>
              <a:tblGrid>
                <a:gridCol w="2344437">
                  <a:extLst>
                    <a:ext uri="{9D8B030D-6E8A-4147-A177-3AD203B41FA5}">
                      <a16:colId xmlns:a16="http://schemas.microsoft.com/office/drawing/2014/main" val="20000"/>
                    </a:ext>
                  </a:extLst>
                </a:gridCol>
              </a:tblGrid>
              <a:tr h="432147">
                <a:tc>
                  <a:txBody>
                    <a:bodyPr/>
                    <a:lstStyle/>
                    <a:p>
                      <a:pPr algn="r"/>
                      <a:r>
                        <a:rPr lang="en-US" sz="800" b="0" baseline="30000" dirty="0">
                          <a:solidFill>
                            <a:schemeClr val="tx1"/>
                          </a:solidFill>
                          <a:latin typeface="Arial"/>
                          <a:cs typeface="Arial"/>
                        </a:rPr>
                        <a:t>1  </a:t>
                      </a:r>
                      <a:r>
                        <a:rPr lang="en-US" sz="800" b="0" baseline="0" dirty="0">
                          <a:solidFill>
                            <a:schemeClr val="tx1"/>
                          </a:solidFill>
                          <a:latin typeface="Arial"/>
                          <a:cs typeface="Arial"/>
                        </a:rPr>
                        <a:t>+ 4 AHF mobile treatment clinics: AL,FL, MS </a:t>
                      </a:r>
                    </a:p>
                    <a:p>
                      <a:pPr algn="r"/>
                      <a:r>
                        <a:rPr lang="en-US" sz="800" b="0" baseline="30000" dirty="0">
                          <a:solidFill>
                            <a:schemeClr val="tx1"/>
                          </a:solidFill>
                          <a:latin typeface="Arial"/>
                          <a:cs typeface="Arial"/>
                        </a:rPr>
                        <a:t>2 </a:t>
                      </a:r>
                      <a:r>
                        <a:rPr lang="en-US" sz="800" b="0" baseline="0" dirty="0">
                          <a:solidFill>
                            <a:schemeClr val="tx1"/>
                          </a:solidFill>
                          <a:latin typeface="Arial"/>
                          <a:cs typeface="Arial"/>
                        </a:rPr>
                        <a:t>Commonwealth of Puerto Rico</a:t>
                      </a:r>
                      <a:endParaRPr lang="en-US" sz="800" b="0" baseline="30000" dirty="0">
                        <a:solidFill>
                          <a:schemeClr val="tx1"/>
                        </a:solidFill>
                        <a:latin typeface="Arial"/>
                        <a:cs typeface="Aria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bl>
          </a:graphicData>
        </a:graphic>
      </p:graphicFrame>
      <p:sp>
        <p:nvSpPr>
          <p:cNvPr id="3" name="TextBox 2">
            <a:extLst>
              <a:ext uri="{FF2B5EF4-FFF2-40B4-BE49-F238E27FC236}">
                <a16:creationId xmlns:a16="http://schemas.microsoft.com/office/drawing/2014/main" id="{9D12822A-05D3-6FBC-00E5-6D4BDF885F62}"/>
              </a:ext>
            </a:extLst>
          </p:cNvPr>
          <p:cNvSpPr txBox="1"/>
          <p:nvPr/>
        </p:nvSpPr>
        <p:spPr>
          <a:xfrm>
            <a:off x="4572000" y="3331029"/>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18903878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75771" y="1364343"/>
            <a:ext cx="8594363" cy="5032147"/>
          </a:xfrm>
          <a:prstGeom prst="rect">
            <a:avLst/>
          </a:prstGeom>
          <a:noFill/>
        </p:spPr>
        <p:txBody>
          <a:bodyPr wrap="square" rtlCol="0">
            <a:spAutoFit/>
          </a:bodyPr>
          <a:lstStyle/>
          <a:p>
            <a:r>
              <a:rPr lang="en-US" sz="900" dirty="0">
                <a:solidFill>
                  <a:schemeClr val="bg1">
                    <a:lumMod val="50000"/>
                  </a:schemeClr>
                </a:solidFill>
                <a:latin typeface="Arial"/>
                <a:cs typeface="Arial"/>
              </a:rPr>
              <a:t>Under its </a:t>
            </a:r>
            <a:r>
              <a:rPr lang="en-US" sz="900" b="1" dirty="0">
                <a:latin typeface="Arial"/>
                <a:cs typeface="Arial"/>
              </a:rPr>
              <a:t>Positive Healthcare </a:t>
            </a:r>
            <a:r>
              <a:rPr lang="en-US" sz="900" dirty="0">
                <a:solidFill>
                  <a:schemeClr val="bg1">
                    <a:lumMod val="50000"/>
                  </a:schemeClr>
                </a:solidFill>
                <a:latin typeface="Arial"/>
                <a:cs typeface="Arial"/>
              </a:rPr>
              <a:t>brand, AHF operates managed care programs for people living with HIV and/or AIDS in California.</a:t>
            </a:r>
          </a:p>
          <a:p>
            <a:r>
              <a:rPr lang="en-US" sz="900" dirty="0">
                <a:solidFill>
                  <a:schemeClr val="bg1">
                    <a:lumMod val="50000"/>
                  </a:schemeClr>
                </a:solidFill>
                <a:latin typeface="Arial"/>
                <a:cs typeface="Arial"/>
              </a:rPr>
              <a:t>Link:</a:t>
            </a:r>
            <a:r>
              <a:rPr lang="en-US" sz="900" dirty="0">
                <a:latin typeface="Arial"/>
                <a:cs typeface="Arial"/>
              </a:rPr>
              <a:t> </a:t>
            </a:r>
            <a:r>
              <a:rPr lang="en-US" sz="900" dirty="0">
                <a:latin typeface="Arial"/>
                <a:cs typeface="Arial"/>
                <a:hlinkClick r:id="rId3"/>
              </a:rPr>
              <a:t>http://positivehealthcare.net</a:t>
            </a:r>
            <a:r>
              <a:rPr lang="en-US" sz="900" dirty="0">
                <a:latin typeface="Arial"/>
                <a:cs typeface="Arial"/>
              </a:rPr>
              <a:t>   </a:t>
            </a:r>
            <a:r>
              <a:rPr lang="en-US" sz="900" dirty="0">
                <a:solidFill>
                  <a:schemeClr val="bg1">
                    <a:lumMod val="50000"/>
                  </a:schemeClr>
                </a:solidFill>
                <a:latin typeface="Arial"/>
                <a:cs typeface="Arial"/>
              </a:rPr>
              <a:t>Total Current Positive Healthcare Client Enrollment is</a:t>
            </a:r>
            <a:r>
              <a:rPr lang="en-US" sz="900" dirty="0">
                <a:solidFill>
                  <a:schemeClr val="tx1">
                    <a:lumMod val="50000"/>
                    <a:lumOff val="50000"/>
                  </a:schemeClr>
                </a:solidFill>
                <a:latin typeface="Arial"/>
                <a:cs typeface="Arial"/>
              </a:rPr>
              <a:t> </a:t>
            </a:r>
            <a:r>
              <a:rPr lang="en-US" sz="900" b="1" dirty="0">
                <a:solidFill>
                  <a:schemeClr val="tx1">
                    <a:lumMod val="50000"/>
                    <a:lumOff val="50000"/>
                  </a:schemeClr>
                </a:solidFill>
                <a:latin typeface="Arial"/>
                <a:cs typeface="Arial"/>
              </a:rPr>
              <a:t>1,515</a:t>
            </a:r>
            <a:r>
              <a:rPr lang="en-US" sz="900" dirty="0">
                <a:solidFill>
                  <a:schemeClr val="tx1">
                    <a:lumMod val="50000"/>
                    <a:lumOff val="50000"/>
                  </a:schemeClr>
                </a:solidFill>
                <a:latin typeface="Arial"/>
                <a:cs typeface="Arial"/>
              </a:rPr>
              <a:t> clients,</a:t>
            </a:r>
            <a:r>
              <a:rPr lang="en-US" sz="900" dirty="0">
                <a:solidFill>
                  <a:schemeClr val="bg1">
                    <a:lumMod val="50000"/>
                  </a:schemeClr>
                </a:solidFill>
                <a:latin typeface="Arial"/>
                <a:cs typeface="Arial"/>
              </a:rPr>
              <a:t> with Roster Numbers broken down as follows:</a:t>
            </a:r>
          </a:p>
          <a:p>
            <a:r>
              <a:rPr lang="en-US" sz="900" b="1" i="1" dirty="0">
                <a:latin typeface="Arial"/>
                <a:cs typeface="Arial"/>
              </a:rPr>
              <a:t>	</a:t>
            </a:r>
          </a:p>
          <a:p>
            <a:pPr marL="742950" lvl="1" indent="-285750">
              <a:buFont typeface="Wingdings" charset="2"/>
              <a:buChar char="§"/>
            </a:pPr>
            <a:r>
              <a:rPr lang="en-US" sz="900" b="1" dirty="0">
                <a:solidFill>
                  <a:schemeClr val="tx1">
                    <a:lumMod val="50000"/>
                    <a:lumOff val="50000"/>
                  </a:schemeClr>
                </a:solidFill>
                <a:latin typeface="Arial"/>
                <a:cs typeface="Arial"/>
              </a:rPr>
              <a:t>906 </a:t>
            </a:r>
            <a:r>
              <a:rPr lang="en-US" sz="900" b="1" dirty="0">
                <a:solidFill>
                  <a:schemeClr val="bg1">
                    <a:lumMod val="50000"/>
                  </a:schemeClr>
                </a:solidFill>
                <a:latin typeface="Arial"/>
                <a:cs typeface="Arial"/>
              </a:rPr>
              <a:t>enrollees in PHC California, a</a:t>
            </a:r>
            <a:r>
              <a:rPr lang="en-US" sz="900" dirty="0">
                <a:solidFill>
                  <a:schemeClr val="bg1">
                    <a:lumMod val="50000"/>
                  </a:schemeClr>
                </a:solidFill>
                <a:latin typeface="Arial"/>
                <a:cs typeface="Arial"/>
              </a:rPr>
              <a:t> Medi-Cal (Medicaid) managed care plan for people living with AIDS in Los Angeles County. </a:t>
            </a:r>
          </a:p>
          <a:p>
            <a:pPr marL="742950" lvl="1" indent="-285750">
              <a:buFont typeface="Wingdings" charset="2"/>
              <a:buChar char="§"/>
            </a:pPr>
            <a:r>
              <a:rPr lang="en-US" sz="900" b="1" dirty="0">
                <a:solidFill>
                  <a:schemeClr val="tx1">
                    <a:lumMod val="50000"/>
                    <a:lumOff val="50000"/>
                  </a:schemeClr>
                </a:solidFill>
                <a:latin typeface="Arial"/>
                <a:cs typeface="Arial"/>
              </a:rPr>
              <a:t>609 </a:t>
            </a:r>
            <a:r>
              <a:rPr lang="en-US" sz="900" b="1" dirty="0">
                <a:solidFill>
                  <a:schemeClr val="bg1">
                    <a:lumMod val="50000"/>
                  </a:schemeClr>
                </a:solidFill>
                <a:latin typeface="Arial"/>
                <a:cs typeface="Arial"/>
              </a:rPr>
              <a:t>enrollees in PHP (HMO SNP</a:t>
            </a:r>
            <a:r>
              <a:rPr lang="en-US" sz="900" dirty="0">
                <a:solidFill>
                  <a:schemeClr val="bg1">
                    <a:lumMod val="50000"/>
                  </a:schemeClr>
                </a:solidFill>
                <a:latin typeface="Arial"/>
                <a:cs typeface="Arial"/>
              </a:rPr>
              <a:t>) Medicare Advantage Prescription Drug health plan or Medicare beneficiaries living with AIDS in L.A. County.</a:t>
            </a:r>
          </a:p>
          <a:p>
            <a:r>
              <a:rPr lang="en-US" sz="900" b="1" i="1" dirty="0">
                <a:latin typeface="Arial"/>
                <a:cs typeface="Arial"/>
              </a:rPr>
              <a:t>	</a:t>
            </a:r>
            <a:endParaRPr lang="en-US" sz="900" b="1" dirty="0">
              <a:solidFill>
                <a:schemeClr val="bg1">
                  <a:lumMod val="50000"/>
                </a:schemeClr>
              </a:solidFill>
              <a:latin typeface="Arial"/>
              <a:cs typeface="Arial"/>
            </a:endParaRPr>
          </a:p>
          <a:p>
            <a:pPr marL="0" marR="0" algn="l">
              <a:spcBef>
                <a:spcPts val="0"/>
              </a:spcBef>
              <a:spcAft>
                <a:spcPts val="0"/>
              </a:spcAft>
            </a:pPr>
            <a:r>
              <a:rPr lang="en-US" sz="900" b="1" u="none" strike="noStrike" dirty="0">
                <a:solidFill>
                  <a:srgbClr val="000000"/>
                </a:solidFill>
                <a:effectLst/>
                <a:latin typeface="Arial" panose="020B0604020202020204" pitchFamily="34" charset="0"/>
                <a:cs typeface="Arial" panose="020B0604020202020204" pitchFamily="34" charset="0"/>
              </a:rPr>
              <a:t>AHF Research </a:t>
            </a:r>
            <a:r>
              <a:rPr lang="en-US" sz="900" b="0" u="none" strike="noStrike" dirty="0">
                <a:solidFill>
                  <a:schemeClr val="tx1">
                    <a:lumMod val="50000"/>
                    <a:lumOff val="50000"/>
                  </a:schemeClr>
                </a:solidFill>
                <a:effectLst/>
                <a:latin typeface="Arial" panose="020B0604020202020204" pitchFamily="34" charset="0"/>
                <a:cs typeface="Arial" panose="020B0604020202020204" pitchFamily="34" charset="0"/>
              </a:rPr>
              <a:t>has over 25 years of experience dedicated to HIV prevention and improving the quality of life for people living with HIV. Link:</a:t>
            </a:r>
            <a:r>
              <a:rPr lang="en-US" sz="900" b="0" u="none" strike="noStrike" dirty="0">
                <a:solidFill>
                  <a:srgbClr val="000000"/>
                </a:solidFill>
                <a:effectLst/>
                <a:latin typeface="Arial" panose="020B0604020202020204" pitchFamily="34" charset="0"/>
                <a:cs typeface="Arial" panose="020B0604020202020204" pitchFamily="34" charset="0"/>
              </a:rPr>
              <a:t> </a:t>
            </a:r>
            <a:r>
              <a:rPr lang="en-US" sz="900" b="0" u="sng" strike="noStrike" dirty="0">
                <a:solidFill>
                  <a:srgbClr val="0563C1"/>
                </a:solidFill>
                <a:effectLst/>
                <a:latin typeface="Arial" panose="020B0604020202020204" pitchFamily="34" charset="0"/>
                <a:cs typeface="Arial" panose="020B0604020202020204" pitchFamily="34" charset="0"/>
                <a:hlinkClick r:id="rId4" tooltip="https://www.aidshealth.org/ahf-research/"/>
              </a:rPr>
              <a:t>https://www.aidshealth.org/ahf-research/</a:t>
            </a:r>
            <a:endParaRPr lang="en-US" sz="900" b="0" u="none" strike="noStrike" dirty="0">
              <a:solidFill>
                <a:srgbClr val="000000"/>
              </a:solidFill>
              <a:effectLst/>
              <a:latin typeface="Arial" panose="020B0604020202020204" pitchFamily="34" charset="0"/>
              <a:cs typeface="Arial" panose="020B0604020202020204" pitchFamily="34" charset="0"/>
            </a:endParaRPr>
          </a:p>
          <a:p>
            <a:pPr marL="0" marR="0" algn="l">
              <a:spcBef>
                <a:spcPts val="0"/>
              </a:spcBef>
              <a:spcAft>
                <a:spcPts val="0"/>
              </a:spcAft>
            </a:pPr>
            <a:endParaRPr lang="en-US" sz="800" b="1" dirty="0">
              <a:latin typeface="Arial"/>
              <a:cs typeface="Arial"/>
            </a:endParaRPr>
          </a:p>
          <a:p>
            <a:r>
              <a:rPr lang="en-US" sz="900" b="1" dirty="0">
                <a:latin typeface="Arial"/>
                <a:cs typeface="Arial"/>
              </a:rPr>
              <a:t>AHF Dental </a:t>
            </a:r>
            <a:r>
              <a:rPr lang="en-US" sz="900" dirty="0">
                <a:solidFill>
                  <a:schemeClr val="bg1">
                    <a:lumMod val="50000"/>
                  </a:schemeClr>
                </a:solidFill>
                <a:latin typeface="Arial"/>
                <a:cs typeface="Arial"/>
              </a:rPr>
              <a:t>currently operated two full-service dental clinics for people living with HIV/AIDS in the US. In Los Angeles, the Downtown AHF Dental Clinic serves a census of</a:t>
            </a:r>
            <a:r>
              <a:rPr lang="en-US" sz="900" dirty="0">
                <a:latin typeface="Arial"/>
                <a:cs typeface="Arial"/>
              </a:rPr>
              <a:t> </a:t>
            </a:r>
            <a:r>
              <a:rPr lang="en-US" sz="900" b="1" dirty="0">
                <a:solidFill>
                  <a:schemeClr val="tx1">
                    <a:lumMod val="50000"/>
                    <a:lumOff val="50000"/>
                  </a:schemeClr>
                </a:solidFill>
                <a:latin typeface="Arial"/>
                <a:cs typeface="Arial"/>
              </a:rPr>
              <a:t>1,233*</a:t>
            </a:r>
            <a:r>
              <a:rPr lang="en-US" sz="900" b="1" dirty="0">
                <a:latin typeface="Arial"/>
                <a:cs typeface="Arial"/>
              </a:rPr>
              <a:t> </a:t>
            </a:r>
            <a:r>
              <a:rPr lang="en-US" sz="900" b="1" dirty="0">
                <a:solidFill>
                  <a:schemeClr val="tx1">
                    <a:lumMod val="50000"/>
                    <a:lumOff val="50000"/>
                  </a:schemeClr>
                </a:solidFill>
                <a:latin typeface="Arial"/>
                <a:cs typeface="Arial"/>
              </a:rPr>
              <a:t>patients (*as of 11/29/25). </a:t>
            </a:r>
            <a:r>
              <a:rPr lang="en-US" sz="900" dirty="0">
                <a:solidFill>
                  <a:schemeClr val="tx1">
                    <a:lumMod val="50000"/>
                    <a:lumOff val="50000"/>
                  </a:schemeClr>
                </a:solidFill>
                <a:latin typeface="Arial"/>
                <a:cs typeface="Arial"/>
              </a:rPr>
              <a:t>I</a:t>
            </a:r>
            <a:r>
              <a:rPr lang="en-US" sz="900" dirty="0">
                <a:solidFill>
                  <a:schemeClr val="bg1">
                    <a:lumMod val="50000"/>
                  </a:schemeClr>
                </a:solidFill>
                <a:latin typeface="Arial"/>
                <a:cs typeface="Arial"/>
              </a:rPr>
              <a:t>n South Florida, the AHF Dental Clinic in Ft. Lauderdale currently serves a census </a:t>
            </a:r>
            <a:r>
              <a:rPr lang="en-US" sz="900" b="1" dirty="0">
                <a:solidFill>
                  <a:schemeClr val="bg1">
                    <a:lumMod val="50000"/>
                  </a:schemeClr>
                </a:solidFill>
                <a:latin typeface="Arial"/>
                <a:cs typeface="Arial"/>
              </a:rPr>
              <a:t>of </a:t>
            </a:r>
            <a:r>
              <a:rPr lang="en-US" sz="900" b="1" dirty="0">
                <a:solidFill>
                  <a:schemeClr val="tx1">
                    <a:lumMod val="50000"/>
                    <a:lumOff val="50000"/>
                  </a:schemeClr>
                </a:solidFill>
                <a:latin typeface="Arial"/>
                <a:cs typeface="Arial"/>
              </a:rPr>
              <a:t>282</a:t>
            </a:r>
            <a:r>
              <a:rPr lang="en-US" sz="900" b="1" dirty="0">
                <a:solidFill>
                  <a:schemeClr val="tx1">
                    <a:lumMod val="65000"/>
                    <a:lumOff val="35000"/>
                  </a:schemeClr>
                </a:solidFill>
                <a:latin typeface="Arial"/>
                <a:cs typeface="Arial"/>
              </a:rPr>
              <a:t> </a:t>
            </a:r>
            <a:r>
              <a:rPr lang="en-US" sz="900" b="1" dirty="0">
                <a:solidFill>
                  <a:schemeClr val="tx1">
                    <a:lumMod val="50000"/>
                    <a:lumOff val="50000"/>
                  </a:schemeClr>
                </a:solidFill>
                <a:latin typeface="Arial"/>
                <a:cs typeface="Arial"/>
              </a:rPr>
              <a:t>patients. (*as of 11/29/25).</a:t>
            </a:r>
            <a:r>
              <a:rPr lang="en-US" sz="900" b="1" dirty="0">
                <a:solidFill>
                  <a:srgbClr val="FF0000"/>
                </a:solidFill>
                <a:latin typeface="Arial"/>
                <a:cs typeface="Arial"/>
              </a:rPr>
              <a:t> </a:t>
            </a:r>
            <a:endParaRPr lang="en-US" sz="900" b="1" i="1" dirty="0">
              <a:solidFill>
                <a:schemeClr val="bg1">
                  <a:lumMod val="50000"/>
                </a:schemeClr>
              </a:solidFill>
              <a:latin typeface="Arial"/>
              <a:cs typeface="Arial"/>
            </a:endParaRPr>
          </a:p>
          <a:p>
            <a:pPr algn="ctr"/>
            <a:r>
              <a:rPr lang="en-US" sz="900" b="1" i="1" dirty="0">
                <a:latin typeface="Arial"/>
                <a:cs typeface="Arial"/>
              </a:rPr>
              <a:t>AHF Affiliates</a:t>
            </a:r>
            <a:endParaRPr lang="en-US" sz="900" i="1" dirty="0">
              <a:latin typeface="Arial"/>
              <a:cs typeface="Arial"/>
            </a:endParaRPr>
          </a:p>
          <a:p>
            <a:pPr marL="171450" indent="-171450">
              <a:buFont typeface="Arial"/>
              <a:buChar char="•"/>
            </a:pPr>
            <a:r>
              <a:rPr lang="en-US" sz="800" b="1" dirty="0">
                <a:latin typeface="Arial"/>
                <a:cs typeface="Arial"/>
              </a:rPr>
              <a:t>AID Atlanta  </a:t>
            </a:r>
            <a:r>
              <a:rPr lang="en-US" sz="800" dirty="0">
                <a:solidFill>
                  <a:schemeClr val="bg1">
                    <a:lumMod val="50000"/>
                  </a:schemeClr>
                </a:solidFill>
                <a:latin typeface="Arial"/>
                <a:cs typeface="Arial"/>
              </a:rPr>
              <a:t>AID Atlanta was first established in 1982 and affiliated with AHF in June 2015. Link: </a:t>
            </a:r>
            <a:r>
              <a:rPr lang="en-US" sz="800" dirty="0">
                <a:solidFill>
                  <a:schemeClr val="bg1">
                    <a:lumMod val="50000"/>
                  </a:schemeClr>
                </a:solidFill>
                <a:latin typeface="Arial"/>
                <a:cs typeface="Arial"/>
                <a:hlinkClick r:id="rId5"/>
              </a:rPr>
              <a:t>www.aidatlanta.org</a:t>
            </a:r>
            <a:r>
              <a:rPr lang="en-US" sz="800" dirty="0">
                <a:solidFill>
                  <a:schemeClr val="bg1">
                    <a:lumMod val="50000"/>
                  </a:schemeClr>
                </a:solidFill>
                <a:latin typeface="Arial"/>
                <a:cs typeface="Arial"/>
              </a:rPr>
              <a:t> </a:t>
            </a:r>
            <a:endParaRPr lang="en-US" sz="800" b="1" dirty="0">
              <a:solidFill>
                <a:schemeClr val="bg1">
                  <a:lumMod val="50000"/>
                </a:schemeClr>
              </a:solidFill>
              <a:latin typeface="Arial"/>
              <a:cs typeface="Arial"/>
            </a:endParaRPr>
          </a:p>
          <a:p>
            <a:pPr marL="171450" indent="-171450">
              <a:buFont typeface="Arial"/>
              <a:buChar char="•"/>
            </a:pPr>
            <a:r>
              <a:rPr lang="en-US" sz="800" b="1" dirty="0">
                <a:latin typeface="Arial"/>
                <a:cs typeface="Arial"/>
              </a:rPr>
              <a:t>AIDS Center of Queens County (ACQC) </a:t>
            </a:r>
            <a:r>
              <a:rPr lang="en-US" sz="800" b="1" dirty="0">
                <a:solidFill>
                  <a:schemeClr val="bg1">
                    <a:lumMod val="50000"/>
                  </a:schemeClr>
                </a:solidFill>
                <a:latin typeface="Arial"/>
                <a:cs typeface="Arial"/>
              </a:rPr>
              <a:t>– </a:t>
            </a:r>
            <a:r>
              <a:rPr lang="en-US" sz="800" dirty="0">
                <a:solidFill>
                  <a:schemeClr val="bg1">
                    <a:lumMod val="50000"/>
                  </a:schemeClr>
                </a:solidFill>
                <a:latin typeface="Arial"/>
                <a:cs typeface="Arial"/>
              </a:rPr>
              <a:t>The AIDS Center of Queens (NY) County was first established in 1986 and affiliated with AHF in </a:t>
            </a:r>
          </a:p>
          <a:p>
            <a:r>
              <a:rPr lang="en-US" sz="800" dirty="0">
                <a:solidFill>
                  <a:schemeClr val="bg1">
                    <a:lumMod val="50000"/>
                  </a:schemeClr>
                </a:solidFill>
                <a:latin typeface="Arial"/>
                <a:cs typeface="Arial"/>
              </a:rPr>
              <a:t>February 2015. Link: </a:t>
            </a:r>
            <a:r>
              <a:rPr lang="en-US" sz="800" dirty="0">
                <a:solidFill>
                  <a:schemeClr val="bg1">
                    <a:lumMod val="50000"/>
                  </a:schemeClr>
                </a:solidFill>
                <a:latin typeface="Arial"/>
                <a:cs typeface="Arial"/>
                <a:hlinkClick r:id="rId6"/>
              </a:rPr>
              <a:t>http://www.acqc.org</a:t>
            </a:r>
            <a:r>
              <a:rPr lang="en-US" sz="800" dirty="0">
                <a:solidFill>
                  <a:schemeClr val="bg1">
                    <a:lumMod val="50000"/>
                  </a:schemeClr>
                </a:solidFill>
                <a:latin typeface="Arial"/>
                <a:cs typeface="Arial"/>
              </a:rPr>
              <a:t> </a:t>
            </a:r>
            <a:endParaRPr lang="en-US" sz="800" i="1" dirty="0">
              <a:solidFill>
                <a:schemeClr val="bg1">
                  <a:lumMod val="50000"/>
                </a:schemeClr>
              </a:solidFill>
              <a:latin typeface="Arial"/>
              <a:cs typeface="Arial"/>
            </a:endParaRPr>
          </a:p>
          <a:p>
            <a:pPr marL="171450" indent="-171450">
              <a:buFont typeface="Arial"/>
              <a:buChar char="•"/>
            </a:pPr>
            <a:r>
              <a:rPr lang="en-US" sz="800" b="1" dirty="0">
                <a:latin typeface="Arial" panose="020B0604020202020204" pitchFamily="34" charset="0"/>
                <a:cs typeface="Arial" panose="020B0604020202020204" pitchFamily="34" charset="0"/>
              </a:rPr>
              <a:t>AIDS Outreach Center </a:t>
            </a:r>
            <a:r>
              <a:rPr lang="en-US" sz="800" dirty="0">
                <a:latin typeface="Arial" panose="020B0604020202020204" pitchFamily="34" charset="0"/>
                <a:cs typeface="Arial" panose="020B0604020202020204" pitchFamily="34" charset="0"/>
              </a:rPr>
              <a:t>(</a:t>
            </a:r>
            <a:r>
              <a:rPr lang="en-US" sz="800" dirty="0">
                <a:solidFill>
                  <a:schemeClr val="tx1">
                    <a:lumMod val="50000"/>
                    <a:lumOff val="50000"/>
                  </a:schemeClr>
                </a:solidFill>
                <a:latin typeface="Arial" panose="020B0604020202020204" pitchFamily="34" charset="0"/>
                <a:cs typeface="Arial" panose="020B0604020202020204" pitchFamily="34" charset="0"/>
              </a:rPr>
              <a:t>North Texas) AOC began as a grassroots organization responding to the devastation of the HIV/AIDS epidemic in 1986 and affiliated with AHF in Oct. 2017. link:</a:t>
            </a:r>
            <a:r>
              <a:rPr lang="en-US" sz="800" dirty="0">
                <a:latin typeface="Arial" panose="020B0604020202020204" pitchFamily="34" charset="0"/>
                <a:cs typeface="Arial" panose="020B0604020202020204" pitchFamily="34" charset="0"/>
              </a:rPr>
              <a:t> </a:t>
            </a:r>
            <a:r>
              <a:rPr lang="en-US" sz="800" u="sng" dirty="0">
                <a:latin typeface="Arial" panose="020B0604020202020204" pitchFamily="34" charset="0"/>
                <a:cs typeface="Arial" panose="020B0604020202020204" pitchFamily="34" charset="0"/>
                <a:hlinkClick r:id="rId7"/>
              </a:rPr>
              <a:t>https://www.aoc.org</a:t>
            </a:r>
            <a:r>
              <a:rPr lang="en-US" sz="800" dirty="0">
                <a:latin typeface="Arial" panose="020B0604020202020204" pitchFamily="34" charset="0"/>
                <a:cs typeface="Arial" panose="020B0604020202020204" pitchFamily="34" charset="0"/>
              </a:rPr>
              <a:t>  </a:t>
            </a:r>
            <a:endParaRPr lang="en-US" sz="800" i="1" dirty="0">
              <a:solidFill>
                <a:srgbClr val="FFFFFF"/>
              </a:solidFill>
              <a:latin typeface="Arial"/>
              <a:cs typeface="Arial"/>
            </a:endParaRPr>
          </a:p>
          <a:p>
            <a:pPr marL="171450" indent="-171450">
              <a:buFont typeface="Arial"/>
              <a:buChar char="•"/>
            </a:pPr>
            <a:r>
              <a:rPr lang="en-US" sz="800" b="1" dirty="0">
                <a:latin typeface="Arial"/>
                <a:cs typeface="Arial"/>
              </a:rPr>
              <a:t>AIDS Taskforce of Greater Cleveland (ATGC) </a:t>
            </a:r>
            <a:r>
              <a:rPr lang="en-US" sz="800" b="1" dirty="0">
                <a:solidFill>
                  <a:schemeClr val="bg1">
                    <a:lumMod val="50000"/>
                  </a:schemeClr>
                </a:solidFill>
                <a:latin typeface="Arial"/>
                <a:cs typeface="Arial"/>
              </a:rPr>
              <a:t>– </a:t>
            </a:r>
            <a:r>
              <a:rPr lang="en-US" sz="800" dirty="0">
                <a:solidFill>
                  <a:schemeClr val="bg1">
                    <a:lumMod val="50000"/>
                  </a:schemeClr>
                </a:solidFill>
                <a:latin typeface="Arial"/>
                <a:cs typeface="Arial"/>
              </a:rPr>
              <a:t>The AIDS Taskforce of Greater Cleveland was first established in 1983 and affiliated with AHF in June 2013. Link: </a:t>
            </a:r>
            <a:r>
              <a:rPr lang="en-US" sz="800" dirty="0">
                <a:solidFill>
                  <a:schemeClr val="bg1">
                    <a:lumMod val="50000"/>
                  </a:schemeClr>
                </a:solidFill>
                <a:latin typeface="Arial"/>
                <a:cs typeface="Arial"/>
                <a:hlinkClick r:id="rId8"/>
              </a:rPr>
              <a:t>http://aidstaskforce.org</a:t>
            </a:r>
            <a:r>
              <a:rPr lang="en-US" sz="800" dirty="0">
                <a:solidFill>
                  <a:schemeClr val="bg1">
                    <a:lumMod val="50000"/>
                  </a:schemeClr>
                </a:solidFill>
                <a:latin typeface="Arial"/>
                <a:cs typeface="Arial"/>
              </a:rPr>
              <a:t> </a:t>
            </a:r>
          </a:p>
          <a:p>
            <a:pPr marL="171450" indent="-171450">
              <a:buFont typeface="Arial" panose="020B0604020202020204" pitchFamily="34" charset="0"/>
              <a:buChar char="•"/>
            </a:pPr>
            <a:r>
              <a:rPr lang="en-US" sz="800" b="1" dirty="0">
                <a:latin typeface="Arial"/>
                <a:cs typeface="Arial"/>
              </a:rPr>
              <a:t>AIN</a:t>
            </a:r>
            <a:r>
              <a:rPr lang="en-US" sz="800" dirty="0">
                <a:solidFill>
                  <a:schemeClr val="bg1">
                    <a:lumMod val="50000"/>
                  </a:schemeClr>
                </a:solidFill>
                <a:latin typeface="Arial"/>
                <a:cs typeface="Arial"/>
              </a:rPr>
              <a:t> (AIDS Interfaith Network d.b.a. as Access and Information Network), </a:t>
            </a:r>
            <a:r>
              <a:rPr lang="en-US" sz="800" dirty="0">
                <a:solidFill>
                  <a:schemeClr val="tx1">
                    <a:lumMod val="50000"/>
                    <a:lumOff val="50000"/>
                  </a:schemeClr>
                </a:solidFill>
                <a:latin typeface="Arial" panose="020B0604020202020204" pitchFamily="34" charset="0"/>
                <a:cs typeface="Arial" panose="020B0604020202020204" pitchFamily="34" charset="0"/>
              </a:rPr>
              <a:t>AIDS service organization serving vulnerable, low-income individuals in high levels of need in Dallas and North Texas for more than 30 years. Affiliated with AHF in September 2019. Link: </a:t>
            </a:r>
            <a:r>
              <a:rPr lang="en-US" sz="800" dirty="0">
                <a:solidFill>
                  <a:schemeClr val="tx1">
                    <a:lumMod val="50000"/>
                    <a:lumOff val="50000"/>
                  </a:schemeClr>
                </a:solidFill>
                <a:latin typeface="Arial" panose="020B0604020202020204" pitchFamily="34" charset="0"/>
                <a:cs typeface="Arial" panose="020B0604020202020204" pitchFamily="34" charset="0"/>
                <a:hlinkClick r:id="rId9"/>
              </a:rPr>
              <a:t>www.aindallas.org</a:t>
            </a:r>
            <a:r>
              <a:rPr lang="en-US" sz="800" dirty="0">
                <a:solidFill>
                  <a:schemeClr val="tx1">
                    <a:lumMod val="50000"/>
                    <a:lumOff val="50000"/>
                  </a:schemeClr>
                </a:solidFill>
                <a:latin typeface="Arial" panose="020B0604020202020204" pitchFamily="34" charset="0"/>
                <a:cs typeface="Arial" panose="020B0604020202020204" pitchFamily="34" charset="0"/>
              </a:rPr>
              <a:t> </a:t>
            </a:r>
          </a:p>
          <a:p>
            <a:pPr marL="171450" indent="-171450">
              <a:buFont typeface="Arial"/>
              <a:buChar char="•"/>
            </a:pPr>
            <a:r>
              <a:rPr lang="en-US" sz="800" b="1" dirty="0">
                <a:latin typeface="Arial"/>
                <a:cs typeface="Arial"/>
              </a:rPr>
              <a:t>Broward House </a:t>
            </a:r>
            <a:r>
              <a:rPr lang="en-US" sz="800" dirty="0">
                <a:solidFill>
                  <a:schemeClr val="tx1">
                    <a:lumMod val="50000"/>
                    <a:lumOff val="50000"/>
                  </a:schemeClr>
                </a:solidFill>
                <a:latin typeface="Arial" panose="020B0604020202020204" pitchFamily="34" charset="0"/>
                <a:cs typeface="Arial" panose="020B0604020202020204" pitchFamily="34" charset="0"/>
              </a:rPr>
              <a:t>Founded in 1988 in Ft Lauderdale to provide housing to those living with HIV or AIDS, housing remains a core component of Broward House’s services. The agency expanded its services to include prevention, education, and related services in order to reduce the number of people becoming infected with HIV, increase the number of individuals living with HIV receiving care, and reduce stigma. It affiliated with AHF in February 2022. </a:t>
            </a:r>
            <a:r>
              <a:rPr lang="en-US" sz="800" dirty="0">
                <a:latin typeface="Arial" panose="020B0604020202020204" pitchFamily="34" charset="0"/>
                <a:cs typeface="Arial" panose="020B0604020202020204" pitchFamily="34" charset="0"/>
              </a:rPr>
              <a:t> </a:t>
            </a:r>
            <a:r>
              <a:rPr lang="en-US" sz="800" u="sng" dirty="0">
                <a:latin typeface="Arial" panose="020B0604020202020204" pitchFamily="34" charset="0"/>
                <a:cs typeface="Arial" panose="020B0604020202020204" pitchFamily="34" charset="0"/>
                <a:hlinkClick r:id="rId10"/>
              </a:rPr>
              <a:t>www.browardhouse.org</a:t>
            </a:r>
            <a:r>
              <a:rPr lang="en-US" sz="800" dirty="0">
                <a:latin typeface="Arial" panose="020B0604020202020204" pitchFamily="34" charset="0"/>
                <a:cs typeface="Arial" panose="020B0604020202020204" pitchFamily="34" charset="0"/>
              </a:rPr>
              <a:t> </a:t>
            </a:r>
            <a:endParaRPr lang="en-US" sz="800" b="1" dirty="0">
              <a:latin typeface="Arial" panose="020B0604020202020204" pitchFamily="34" charset="0"/>
              <a:cs typeface="Arial" panose="020B0604020202020204" pitchFamily="34" charset="0"/>
            </a:endParaRPr>
          </a:p>
          <a:p>
            <a:pPr marL="171450" indent="-171450">
              <a:buFont typeface="Arial"/>
              <a:buChar char="•"/>
            </a:pPr>
            <a:r>
              <a:rPr lang="en-US" sz="800" b="1" dirty="0">
                <a:latin typeface="Arial"/>
                <a:cs typeface="Arial"/>
              </a:rPr>
              <a:t>CALOR </a:t>
            </a:r>
            <a:r>
              <a:rPr lang="en-US" sz="800" b="1" dirty="0">
                <a:solidFill>
                  <a:schemeClr val="tx1">
                    <a:lumMod val="50000"/>
                    <a:lumOff val="50000"/>
                  </a:schemeClr>
                </a:solidFill>
                <a:latin typeface="Arial"/>
                <a:cs typeface="Arial"/>
              </a:rPr>
              <a:t>(</a:t>
            </a:r>
            <a:r>
              <a:rPr lang="en-US" sz="800" dirty="0" err="1">
                <a:solidFill>
                  <a:schemeClr val="tx1">
                    <a:lumMod val="50000"/>
                    <a:lumOff val="50000"/>
                  </a:schemeClr>
                </a:solidFill>
                <a:latin typeface="Arial"/>
                <a:cs typeface="Arial"/>
              </a:rPr>
              <a:t>Comprensión</a:t>
            </a:r>
            <a:r>
              <a:rPr lang="en-US" sz="800" dirty="0">
                <a:solidFill>
                  <a:schemeClr val="tx1">
                    <a:lumMod val="50000"/>
                    <a:lumOff val="50000"/>
                  </a:schemeClr>
                </a:solidFill>
                <a:latin typeface="Arial"/>
                <a:cs typeface="Arial"/>
              </a:rPr>
              <a:t> y </a:t>
            </a:r>
            <a:r>
              <a:rPr lang="en-US" sz="800" dirty="0" err="1">
                <a:solidFill>
                  <a:schemeClr val="tx1">
                    <a:lumMod val="50000"/>
                    <a:lumOff val="50000"/>
                  </a:schemeClr>
                </a:solidFill>
                <a:latin typeface="Arial"/>
                <a:cs typeface="Arial"/>
              </a:rPr>
              <a:t>Apoyo</a:t>
            </a:r>
            <a:r>
              <a:rPr lang="en-US" sz="800" dirty="0">
                <a:solidFill>
                  <a:schemeClr val="tx1">
                    <a:lumMod val="50000"/>
                    <a:lumOff val="50000"/>
                  </a:schemeClr>
                </a:solidFill>
                <a:latin typeface="Arial"/>
                <a:cs typeface="Arial"/>
              </a:rPr>
              <a:t> a Latinos en </a:t>
            </a:r>
            <a:r>
              <a:rPr lang="en-US" sz="800" dirty="0" err="1">
                <a:solidFill>
                  <a:schemeClr val="tx1">
                    <a:lumMod val="50000"/>
                    <a:lumOff val="50000"/>
                  </a:schemeClr>
                </a:solidFill>
                <a:latin typeface="Arial"/>
                <a:cs typeface="Arial"/>
              </a:rPr>
              <a:t>Oposición</a:t>
            </a:r>
            <a:r>
              <a:rPr lang="en-US" sz="800" dirty="0">
                <a:solidFill>
                  <a:schemeClr val="tx1">
                    <a:lumMod val="50000"/>
                    <a:lumOff val="50000"/>
                  </a:schemeClr>
                </a:solidFill>
                <a:latin typeface="Arial"/>
                <a:cs typeface="Arial"/>
              </a:rPr>
              <a:t> al Retrovirus) </a:t>
            </a:r>
            <a:r>
              <a:rPr lang="en-US" sz="800" b="1" dirty="0">
                <a:solidFill>
                  <a:schemeClr val="tx1">
                    <a:lumMod val="50000"/>
                    <a:lumOff val="50000"/>
                  </a:schemeClr>
                </a:solidFill>
                <a:latin typeface="Arial"/>
                <a:cs typeface="Arial"/>
              </a:rPr>
              <a:t> </a:t>
            </a:r>
            <a:r>
              <a:rPr lang="en-US" sz="800" dirty="0">
                <a:solidFill>
                  <a:schemeClr val="bg1">
                    <a:lumMod val="50000"/>
                  </a:schemeClr>
                </a:solidFill>
                <a:latin typeface="Arial"/>
                <a:cs typeface="Arial"/>
              </a:rPr>
              <a:t>– For over 30 years,  a leading provider of HIV/AIDS services to Chicago’s Latino community, affiliated with AHF in February 2017. Link: </a:t>
            </a:r>
            <a:r>
              <a:rPr lang="en-US" sz="800" dirty="0">
                <a:solidFill>
                  <a:schemeClr val="bg1">
                    <a:lumMod val="50000"/>
                  </a:schemeClr>
                </a:solidFill>
                <a:latin typeface="Arial"/>
                <a:cs typeface="Arial"/>
                <a:hlinkClick r:id="rId11"/>
              </a:rPr>
              <a:t>https://www.facebook.com/CALORChicago/</a:t>
            </a:r>
            <a:r>
              <a:rPr lang="en-US" sz="800" dirty="0">
                <a:solidFill>
                  <a:schemeClr val="bg1">
                    <a:lumMod val="50000"/>
                  </a:schemeClr>
                </a:solidFill>
                <a:latin typeface="Arial"/>
                <a:cs typeface="Arial"/>
              </a:rPr>
              <a:t> </a:t>
            </a:r>
          </a:p>
          <a:p>
            <a:pPr marL="171450" indent="-171450">
              <a:buFont typeface="Arial"/>
              <a:buChar char="•"/>
            </a:pPr>
            <a:r>
              <a:rPr lang="en-US" sz="800" b="1" dirty="0">
                <a:latin typeface="Arial"/>
                <a:cs typeface="Arial"/>
              </a:rPr>
              <a:t>Iris House </a:t>
            </a:r>
            <a:r>
              <a:rPr lang="en-US" sz="800" dirty="0">
                <a:solidFill>
                  <a:schemeClr val="tx1">
                    <a:lumMod val="50000"/>
                    <a:lumOff val="50000"/>
                  </a:schemeClr>
                </a:solidFill>
                <a:latin typeface="Arial"/>
                <a:cs typeface="Arial"/>
              </a:rPr>
              <a:t>Established in 1993,</a:t>
            </a:r>
            <a:r>
              <a:rPr lang="en-US" sz="800" dirty="0">
                <a:latin typeface="Arial"/>
                <a:cs typeface="Arial"/>
              </a:rPr>
              <a:t> </a:t>
            </a:r>
            <a:r>
              <a:rPr lang="en-US" sz="800" dirty="0">
                <a:solidFill>
                  <a:schemeClr val="bg1">
                    <a:lumMod val="50000"/>
                  </a:schemeClr>
                </a:solidFill>
                <a:latin typeface="Arial"/>
                <a:cs typeface="Arial"/>
              </a:rPr>
              <a:t>Iris House focuses on the needs of women living with HIV or AIDS in New York City and the greater NY/NJ area. It affiliated with AHF in July 2019. </a:t>
            </a:r>
            <a:r>
              <a:rPr lang="en-US" sz="800" dirty="0">
                <a:solidFill>
                  <a:schemeClr val="bg1">
                    <a:lumMod val="50000"/>
                  </a:schemeClr>
                </a:solidFill>
                <a:latin typeface="Arial"/>
                <a:cs typeface="Arial"/>
                <a:hlinkClick r:id="rId12"/>
              </a:rPr>
              <a:t>http://www.irishouse.org</a:t>
            </a:r>
            <a:r>
              <a:rPr lang="en-US" sz="800" dirty="0">
                <a:solidFill>
                  <a:schemeClr val="bg1">
                    <a:lumMod val="50000"/>
                  </a:schemeClr>
                </a:solidFill>
                <a:latin typeface="Arial"/>
                <a:cs typeface="Arial"/>
              </a:rPr>
              <a:t>  </a:t>
            </a:r>
          </a:p>
          <a:p>
            <a:pPr marL="171450" indent="-171450">
              <a:buFont typeface="Arial"/>
              <a:buChar char="•"/>
            </a:pPr>
            <a:r>
              <a:rPr lang="en-US" sz="800" b="1" dirty="0">
                <a:latin typeface="Arial"/>
                <a:cs typeface="Arial"/>
              </a:rPr>
              <a:t>S</a:t>
            </a:r>
            <a:r>
              <a:rPr lang="en-US" sz="800" b="1" dirty="0">
                <a:solidFill>
                  <a:srgbClr val="202124"/>
                </a:solidFill>
                <a:latin typeface="Arial"/>
                <a:cs typeface="Arial"/>
              </a:rPr>
              <a:t>iloam </a:t>
            </a:r>
            <a:r>
              <a:rPr lang="en-US" sz="800" dirty="0">
                <a:solidFill>
                  <a:srgbClr val="202124"/>
                </a:solidFill>
                <a:latin typeface="Arial"/>
                <a:cs typeface="Arial"/>
              </a:rPr>
              <a:t>(</a:t>
            </a:r>
            <a:r>
              <a:rPr lang="en-US" sz="800" dirty="0">
                <a:solidFill>
                  <a:schemeClr val="tx1">
                    <a:lumMod val="50000"/>
                    <a:lumOff val="50000"/>
                  </a:schemeClr>
                </a:solidFill>
                <a:latin typeface="Arial"/>
                <a:cs typeface="Arial"/>
              </a:rPr>
              <a:t>Philadelphia, PA) founded in 1995 and partnered with AHF in July 2024, Siloam and Siloam Wellness </a:t>
            </a:r>
            <a:r>
              <a:rPr lang="en-US" sz="800" dirty="0">
                <a:solidFill>
                  <a:schemeClr val="tx1">
                    <a:lumMod val="50000"/>
                    <a:lumOff val="50000"/>
                  </a:schemeClr>
                </a:solidFill>
                <a:effectLst/>
                <a:latin typeface="Arial" panose="020B0604020202020204" pitchFamily="34" charset="0"/>
                <a:ea typeface="Calibri" panose="020F0502020204030204" pitchFamily="34" charset="0"/>
                <a:cs typeface="Arial" panose="020B0604020202020204" pitchFamily="34" charset="0"/>
              </a:rPr>
              <a:t>empower people living with HIV through therapy and mindfulness. Siloam offers support and discussion groups, one-on-one counseling, bodywork services, retreats, and prevention programs for youth ages 13 to 24. </a:t>
            </a:r>
            <a:r>
              <a:rPr lang="en-US" sz="800" dirty="0">
                <a:solidFill>
                  <a:schemeClr val="tx1">
                    <a:lumMod val="50000"/>
                    <a:lumOff val="50000"/>
                  </a:schemeClr>
                </a:solidFill>
                <a:effectLst/>
                <a:latin typeface="Arial" panose="020B0604020202020204" pitchFamily="34" charset="0"/>
                <a:ea typeface="Calibri" panose="020F0502020204030204" pitchFamily="34" charset="0"/>
                <a:cs typeface="Arial" panose="020B0604020202020204" pitchFamily="34" charset="0"/>
                <a:hlinkClick r:id="rId13"/>
              </a:rPr>
              <a:t>www.siloamwellness</a:t>
            </a:r>
            <a:r>
              <a:rPr lang="en-US" sz="800" dirty="0">
                <a:solidFill>
                  <a:schemeClr val="tx1">
                    <a:lumMod val="50000"/>
                    <a:lumOff val="50000"/>
                  </a:schemeClr>
                </a:solidFill>
                <a:latin typeface="Arial" panose="020B0604020202020204" pitchFamily="34" charset="0"/>
                <a:ea typeface="Calibri" panose="020F0502020204030204" pitchFamily="34" charset="0"/>
                <a:cs typeface="Arial" panose="020B0604020202020204" pitchFamily="34" charset="0"/>
                <a:hlinkClick r:id="rId13"/>
              </a:rPr>
              <a:t>.org</a:t>
            </a:r>
            <a:r>
              <a:rPr lang="en-US" sz="800" dirty="0">
                <a:solidFill>
                  <a:schemeClr val="tx1">
                    <a:lumMod val="50000"/>
                    <a:lumOff val="50000"/>
                  </a:schemeClr>
                </a:solidFill>
                <a:latin typeface="Arial" panose="020B0604020202020204" pitchFamily="34" charset="0"/>
                <a:ea typeface="Calibri" panose="020F0502020204030204" pitchFamily="34" charset="0"/>
                <a:cs typeface="Arial" panose="020B0604020202020204" pitchFamily="34" charset="0"/>
              </a:rPr>
              <a:t> </a:t>
            </a:r>
            <a:endParaRPr lang="en-US" sz="800" dirty="0">
              <a:solidFill>
                <a:schemeClr val="tx1">
                  <a:lumMod val="50000"/>
                  <a:lumOff val="50000"/>
                </a:schemeClr>
              </a:solidFill>
              <a:latin typeface="Arial"/>
              <a:cs typeface="Arial"/>
            </a:endParaRPr>
          </a:p>
          <a:p>
            <a:pPr marL="171450" indent="-171450">
              <a:buFont typeface="Arial"/>
              <a:buChar char="•"/>
            </a:pPr>
            <a:r>
              <a:rPr lang="en-US" sz="800" b="1" dirty="0">
                <a:latin typeface="Arial"/>
                <a:cs typeface="Arial"/>
              </a:rPr>
              <a:t>South Side Help Center (SSHC) </a:t>
            </a:r>
            <a:r>
              <a:rPr lang="en-US" sz="800" b="1" dirty="0">
                <a:solidFill>
                  <a:schemeClr val="bg1">
                    <a:lumMod val="50000"/>
                  </a:schemeClr>
                </a:solidFill>
                <a:latin typeface="Arial"/>
                <a:cs typeface="Arial"/>
              </a:rPr>
              <a:t>– </a:t>
            </a:r>
            <a:r>
              <a:rPr lang="en-US" sz="800" dirty="0">
                <a:solidFill>
                  <a:schemeClr val="bg1">
                    <a:lumMod val="50000"/>
                  </a:schemeClr>
                </a:solidFill>
                <a:latin typeface="Arial"/>
                <a:cs typeface="Arial"/>
              </a:rPr>
              <a:t>Chicago’s South Side Help Center was founded in 1987 and affiliated with AHF in February 2015. Link: </a:t>
            </a:r>
            <a:r>
              <a:rPr lang="en-US" sz="800" dirty="0">
                <a:solidFill>
                  <a:schemeClr val="bg1">
                    <a:lumMod val="50000"/>
                  </a:schemeClr>
                </a:solidFill>
                <a:latin typeface="Arial"/>
                <a:cs typeface="Arial"/>
                <a:hlinkClick r:id="rId14"/>
              </a:rPr>
              <a:t>http://www.southsidehelp.org/index.html</a:t>
            </a:r>
            <a:r>
              <a:rPr lang="en-US" sz="800" dirty="0">
                <a:solidFill>
                  <a:schemeClr val="bg1">
                    <a:lumMod val="50000"/>
                  </a:schemeClr>
                </a:solidFill>
                <a:latin typeface="Arial"/>
                <a:cs typeface="Arial"/>
              </a:rPr>
              <a:t> </a:t>
            </a:r>
          </a:p>
          <a:p>
            <a:pPr marL="171450" indent="-171450">
              <a:buFont typeface="Arial"/>
              <a:buChar char="•"/>
            </a:pPr>
            <a:r>
              <a:rPr lang="en-US" sz="800" b="1" dirty="0" err="1">
                <a:latin typeface="Arial"/>
                <a:cs typeface="Arial"/>
              </a:rPr>
              <a:t>SunServe</a:t>
            </a:r>
            <a:r>
              <a:rPr lang="en-US" sz="800" b="1" dirty="0">
                <a:solidFill>
                  <a:schemeClr val="bg1">
                    <a:lumMod val="50000"/>
                  </a:schemeClr>
                </a:solidFill>
                <a:latin typeface="Arial"/>
                <a:cs typeface="Arial"/>
              </a:rPr>
              <a:t> </a:t>
            </a:r>
            <a:r>
              <a:rPr lang="en-US" sz="800" dirty="0">
                <a:solidFill>
                  <a:schemeClr val="bg1">
                    <a:lumMod val="50000"/>
                  </a:schemeClr>
                </a:solidFill>
                <a:latin typeface="Arial"/>
                <a:cs typeface="Arial"/>
              </a:rPr>
              <a:t>Provides </a:t>
            </a:r>
            <a:r>
              <a:rPr lang="en-US" sz="800" spc="25" dirty="0">
                <a:solidFill>
                  <a:schemeClr val="tx1">
                    <a:lumMod val="50000"/>
                    <a:lumOff val="50000"/>
                  </a:schemeClr>
                </a:solidFill>
                <a:effectLst/>
                <a:latin typeface="Arial" panose="020B0604020202020204" pitchFamily="34" charset="0"/>
                <a:ea typeface="Times New Roman" panose="02020603050405020304" pitchFamily="18" charset="0"/>
              </a:rPr>
              <a:t>critical life assistance and professional mental health services to the LGBTQ+ community with an emphasis on economically disadvantaged, marginalized youth, adults &amp; seniors in the greater South Florida metropolitan area. Founded in 2002 and affiliated with AHF in December 2022. link: </a:t>
            </a:r>
            <a:r>
              <a:rPr lang="en-US" sz="800" spc="25" dirty="0">
                <a:solidFill>
                  <a:schemeClr val="tx1">
                    <a:lumMod val="50000"/>
                    <a:lumOff val="50000"/>
                  </a:schemeClr>
                </a:solidFill>
                <a:effectLst/>
                <a:latin typeface="Arial" panose="020B0604020202020204" pitchFamily="34" charset="0"/>
                <a:ea typeface="Times New Roman" panose="02020603050405020304" pitchFamily="18" charset="0"/>
                <a:hlinkClick r:id="rId15"/>
              </a:rPr>
              <a:t>www.SunServe.org</a:t>
            </a:r>
            <a:r>
              <a:rPr lang="en-US" sz="800" spc="25" dirty="0">
                <a:solidFill>
                  <a:schemeClr val="tx1">
                    <a:lumMod val="50000"/>
                    <a:lumOff val="50000"/>
                  </a:schemeClr>
                </a:solidFill>
                <a:effectLst/>
                <a:latin typeface="Arial" panose="020B0604020202020204" pitchFamily="34" charset="0"/>
                <a:ea typeface="Times New Roman" panose="02020603050405020304" pitchFamily="18" charset="0"/>
              </a:rPr>
              <a:t>  </a:t>
            </a:r>
            <a:endParaRPr lang="en-US" sz="800" dirty="0">
              <a:solidFill>
                <a:schemeClr val="tx1">
                  <a:lumMod val="50000"/>
                  <a:lumOff val="50000"/>
                </a:schemeClr>
              </a:solidFill>
              <a:latin typeface="Arial"/>
              <a:cs typeface="Arial"/>
            </a:endParaRPr>
          </a:p>
          <a:p>
            <a:pPr marL="171450" indent="-171450">
              <a:buFont typeface="Arial" panose="020B0604020202020204" pitchFamily="34" charset="0"/>
              <a:buChar char="•"/>
            </a:pPr>
            <a:r>
              <a:rPr lang="en-US" sz="800" b="1" dirty="0">
                <a:latin typeface="Arial"/>
                <a:cs typeface="Arial"/>
              </a:rPr>
              <a:t>Thursday’s Child. </a:t>
            </a:r>
            <a:r>
              <a:rPr lang="en-US" sz="800" dirty="0">
                <a:solidFill>
                  <a:schemeClr val="bg1">
                    <a:lumMod val="50000"/>
                  </a:schemeClr>
                </a:solidFill>
                <a:latin typeface="Arial"/>
                <a:cs typeface="Arial"/>
              </a:rPr>
              <a:t>Established in 1989 and affiliated with AHF in November 2021, </a:t>
            </a:r>
            <a:r>
              <a:rPr lang="en-US" sz="800" dirty="0">
                <a:solidFill>
                  <a:schemeClr val="tx1">
                    <a:lumMod val="50000"/>
                    <a:lumOff val="50000"/>
                  </a:schemeClr>
                </a:solidFill>
                <a:latin typeface="Arial" panose="020B0604020202020204" pitchFamily="34" charset="0"/>
                <a:cs typeface="Arial" panose="020B0604020202020204" pitchFamily="34" charset="0"/>
              </a:rPr>
              <a:t>Thursday's Child’s mission is to develop, coordinate, and provide services for People Living with and affected by HIV/AIDS on Long Island.</a:t>
            </a:r>
            <a:r>
              <a:rPr lang="en-US" sz="800" dirty="0">
                <a:solidFill>
                  <a:schemeClr val="bg1">
                    <a:lumMod val="50000"/>
                  </a:schemeClr>
                </a:solidFill>
                <a:latin typeface="Arial" panose="020B0604020202020204" pitchFamily="34" charset="0"/>
                <a:cs typeface="Arial" panose="020B0604020202020204" pitchFamily="34" charset="0"/>
              </a:rPr>
              <a:t> </a:t>
            </a:r>
            <a:r>
              <a:rPr lang="en-US" sz="800" u="sng" dirty="0">
                <a:latin typeface="Arial" panose="020B0604020202020204" pitchFamily="34" charset="0"/>
                <a:cs typeface="Arial" panose="020B0604020202020204" pitchFamily="34" charset="0"/>
                <a:hlinkClick r:id="rId16"/>
              </a:rPr>
              <a:t>https://thursdayschildofli.org/Default.aspx</a:t>
            </a:r>
            <a:r>
              <a:rPr lang="en-US" sz="800" dirty="0">
                <a:latin typeface="Arial" panose="020B0604020202020204" pitchFamily="34" charset="0"/>
                <a:cs typeface="Arial" panose="020B0604020202020204" pitchFamily="34" charset="0"/>
              </a:rPr>
              <a:t> </a:t>
            </a:r>
            <a:endParaRPr lang="en-US" sz="800" dirty="0">
              <a:latin typeface="Arial"/>
              <a:cs typeface="Arial"/>
            </a:endParaRPr>
          </a:p>
          <a:p>
            <a:pPr marL="171450" indent="-171450">
              <a:buFont typeface="Arial"/>
              <a:buChar char="•"/>
            </a:pPr>
            <a:r>
              <a:rPr lang="en-US" sz="800" b="1" dirty="0">
                <a:latin typeface="Arial"/>
                <a:cs typeface="Arial"/>
              </a:rPr>
              <a:t>WORLD (Women Organized to Respond to Life-threatening Diseases)  </a:t>
            </a:r>
            <a:r>
              <a:rPr lang="en-US" sz="800" dirty="0">
                <a:solidFill>
                  <a:schemeClr val="bg1">
                    <a:lumMod val="50000"/>
                  </a:schemeClr>
                </a:solidFill>
                <a:latin typeface="Arial"/>
                <a:cs typeface="Arial"/>
              </a:rPr>
              <a:t>The Oakland/East Bay-based WORLD was established in 1991 and affiliated with AHF in September 2014. Link: </a:t>
            </a:r>
            <a:r>
              <a:rPr lang="en-US" sz="800" dirty="0">
                <a:solidFill>
                  <a:schemeClr val="bg1">
                    <a:lumMod val="50000"/>
                  </a:schemeClr>
                </a:solidFill>
                <a:latin typeface="Arial"/>
                <a:cs typeface="Arial"/>
                <a:hlinkClick r:id="rId17"/>
              </a:rPr>
              <a:t>http://www.womenhiv.org</a:t>
            </a:r>
            <a:r>
              <a:rPr lang="en-US" sz="800" dirty="0">
                <a:solidFill>
                  <a:schemeClr val="bg1">
                    <a:lumMod val="50000"/>
                  </a:schemeClr>
                </a:solidFill>
                <a:latin typeface="Arial"/>
                <a:cs typeface="Arial"/>
              </a:rPr>
              <a:t>  </a:t>
            </a:r>
            <a:endParaRPr lang="en-US" sz="800" b="1" dirty="0">
              <a:solidFill>
                <a:schemeClr val="bg1">
                  <a:lumMod val="50000"/>
                </a:schemeClr>
              </a:solidFill>
              <a:latin typeface="Arial"/>
              <a:cs typeface="Arial"/>
            </a:endParaRPr>
          </a:p>
          <a:p>
            <a:endParaRPr lang="en-US" sz="600" b="1" dirty="0">
              <a:latin typeface="Arial"/>
              <a:cs typeface="Arial"/>
            </a:endParaRPr>
          </a:p>
          <a:p>
            <a:endParaRPr lang="en-US" sz="800" dirty="0">
              <a:latin typeface="Arial"/>
              <a:cs typeface="Arial"/>
            </a:endParaRPr>
          </a:p>
        </p:txBody>
      </p:sp>
      <p:sp>
        <p:nvSpPr>
          <p:cNvPr id="3" name="TextBox 2"/>
          <p:cNvSpPr txBox="1"/>
          <p:nvPr/>
        </p:nvSpPr>
        <p:spPr>
          <a:xfrm>
            <a:off x="6516974" y="446614"/>
            <a:ext cx="2344437" cy="738664"/>
          </a:xfrm>
          <a:prstGeom prst="rect">
            <a:avLst/>
          </a:prstGeom>
          <a:noFill/>
        </p:spPr>
        <p:txBody>
          <a:bodyPr wrap="square" rtlCol="0">
            <a:spAutoFit/>
          </a:bodyPr>
          <a:lstStyle/>
          <a:p>
            <a:pPr algn="r"/>
            <a:r>
              <a:rPr lang="en-US" dirty="0">
                <a:latin typeface="Arial"/>
                <a:cs typeface="Arial"/>
              </a:rPr>
              <a:t>November  2025</a:t>
            </a:r>
          </a:p>
          <a:p>
            <a:pPr algn="r"/>
            <a:endParaRPr lang="en-US" sz="1200" i="1" dirty="0">
              <a:latin typeface="Arial"/>
              <a:cs typeface="Arial"/>
            </a:endParaRPr>
          </a:p>
          <a:p>
            <a:pPr algn="r"/>
            <a:r>
              <a:rPr lang="en-US" sz="1200" i="1" dirty="0">
                <a:latin typeface="Arial"/>
                <a:cs typeface="Arial"/>
              </a:rPr>
              <a:t>Page 2</a:t>
            </a:r>
            <a:endParaRPr lang="en-US" sz="1200" dirty="0">
              <a:latin typeface="Arial"/>
              <a:cs typeface="Arial"/>
            </a:endParaRPr>
          </a:p>
        </p:txBody>
      </p:sp>
    </p:spTree>
    <p:extLst>
      <p:ext uri="{BB962C8B-B14F-4D97-AF65-F5344CB8AC3E}">
        <p14:creationId xmlns:p14="http://schemas.microsoft.com/office/powerpoint/2010/main" val="477700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Facts-@-a-Glance-B&amp;W MARCH 2025 DRAFT.4.07.25" id="{98AE43C6-87C9-BF4D-B8C9-9476D49AF669}" vid="{687988B8-D932-0442-B24D-DB233DE9701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125130</TotalTime>
  <Words>1331</Words>
  <Application>Microsoft Macintosh PowerPoint</Application>
  <PresentationFormat>On-screen Show (4:3)</PresentationFormat>
  <Paragraphs>115</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Wingdings</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Ged Kenslea</dc:creator>
  <cp:lastModifiedBy>Ged Kenslea</cp:lastModifiedBy>
  <cp:revision>33</cp:revision>
  <cp:lastPrinted>2025-12-06T01:20:08Z</cp:lastPrinted>
  <dcterms:created xsi:type="dcterms:W3CDTF">2025-04-28T20:35:48Z</dcterms:created>
  <dcterms:modified xsi:type="dcterms:W3CDTF">2025-12-06T01:21:00Z</dcterms:modified>
</cp:coreProperties>
</file>