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56" r:id="rId2"/>
    <p:sldId id="257" r:id="rId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7F111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586" autoAdjust="0"/>
    <p:restoredTop sz="92517" autoAdjust="0"/>
  </p:normalViewPr>
  <p:slideViewPr>
    <p:cSldViewPr snapToGrid="0" snapToObjects="1">
      <p:cViewPr varScale="1">
        <p:scale>
          <a:sx n="114" d="100"/>
          <a:sy n="114" d="100"/>
        </p:scale>
        <p:origin x="1240" y="1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61BC37-9DF9-E349-9007-4FA5E968C819}" type="datetimeFigureOut">
              <a:rPr lang="en-US" smtClean="0"/>
              <a:t>6/4/20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4F5D25-DF75-034B-B34E-9ADB11BCE1E3}" type="slidenum">
              <a:rPr lang="en-US" smtClean="0"/>
              <a:t>‹#›</a:t>
            </a:fld>
            <a:endParaRPr lang="en-US"/>
          </a:p>
        </p:txBody>
      </p:sp>
    </p:spTree>
    <p:extLst>
      <p:ext uri="{BB962C8B-B14F-4D97-AF65-F5344CB8AC3E}">
        <p14:creationId xmlns:p14="http://schemas.microsoft.com/office/powerpoint/2010/main" val="122661826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4F5D25-DF75-034B-B34E-9ADB11BCE1E3}" type="slidenum">
              <a:rPr lang="en-US" smtClean="0"/>
              <a:t>1</a:t>
            </a:fld>
            <a:endParaRPr lang="en-US"/>
          </a:p>
        </p:txBody>
      </p:sp>
    </p:spTree>
    <p:extLst>
      <p:ext uri="{BB962C8B-B14F-4D97-AF65-F5344CB8AC3E}">
        <p14:creationId xmlns:p14="http://schemas.microsoft.com/office/powerpoint/2010/main" val="19065676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14F5D25-DF75-034B-B34E-9ADB11BCE1E3}" type="slidenum">
              <a:rPr lang="en-US" smtClean="0"/>
              <a:t>2</a:t>
            </a:fld>
            <a:endParaRPr lang="en-US"/>
          </a:p>
        </p:txBody>
      </p:sp>
    </p:spTree>
    <p:extLst>
      <p:ext uri="{BB962C8B-B14F-4D97-AF65-F5344CB8AC3E}">
        <p14:creationId xmlns:p14="http://schemas.microsoft.com/office/powerpoint/2010/main" val="3412416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974783D-E35B-0443-9F3F-6C583D4A570B}" type="datetimeFigureOut">
              <a:rPr lang="en-US" smtClean="0"/>
              <a:t>6/4/20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8503846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74783D-E35B-0443-9F3F-6C583D4A570B}" type="datetimeFigureOut">
              <a:rPr lang="en-US" smtClean="0"/>
              <a:t>6/4/20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1128497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74783D-E35B-0443-9F3F-6C583D4A570B}" type="datetimeFigureOut">
              <a:rPr lang="en-US" smtClean="0"/>
              <a:t>6/4/20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2016342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974783D-E35B-0443-9F3F-6C583D4A570B}" type="datetimeFigureOut">
              <a:rPr lang="en-US" smtClean="0"/>
              <a:t>6/4/20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3986993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974783D-E35B-0443-9F3F-6C583D4A570B}" type="datetimeFigureOut">
              <a:rPr lang="en-US" smtClean="0"/>
              <a:t>6/4/20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2790693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974783D-E35B-0443-9F3F-6C583D4A570B}" type="datetimeFigureOut">
              <a:rPr lang="en-US" smtClean="0"/>
              <a:t>6/4/20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1512543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974783D-E35B-0443-9F3F-6C583D4A570B}" type="datetimeFigureOut">
              <a:rPr lang="en-US" smtClean="0"/>
              <a:t>6/4/20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3813671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974783D-E35B-0443-9F3F-6C583D4A570B}" type="datetimeFigureOut">
              <a:rPr lang="en-US" smtClean="0"/>
              <a:t>6/4/20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3134458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74783D-E35B-0443-9F3F-6C583D4A570B}" type="datetimeFigureOut">
              <a:rPr lang="en-US" smtClean="0"/>
              <a:t>6/4/20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3233204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974783D-E35B-0443-9F3F-6C583D4A570B}" type="datetimeFigureOut">
              <a:rPr lang="en-US" smtClean="0"/>
              <a:t>6/4/20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2820817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974783D-E35B-0443-9F3F-6C583D4A570B}" type="datetimeFigureOut">
              <a:rPr lang="en-US" smtClean="0"/>
              <a:t>6/4/20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75A830-BC6F-D041-8D5E-E61FABC2DFF6}" type="slidenum">
              <a:rPr lang="en-US" smtClean="0"/>
              <a:t>‹#›</a:t>
            </a:fld>
            <a:endParaRPr lang="en-US"/>
          </a:p>
        </p:txBody>
      </p:sp>
    </p:spTree>
    <p:extLst>
      <p:ext uri="{BB962C8B-B14F-4D97-AF65-F5344CB8AC3E}">
        <p14:creationId xmlns:p14="http://schemas.microsoft.com/office/powerpoint/2010/main" val="24301050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74783D-E35B-0443-9F3F-6C583D4A570B}" type="datetimeFigureOut">
              <a:rPr lang="en-US" smtClean="0"/>
              <a:t>6/4/20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75A830-BC6F-D041-8D5E-E61FABC2DFF6}" type="slidenum">
              <a:rPr lang="en-US" smtClean="0"/>
              <a:t>‹#›</a:t>
            </a:fld>
            <a:endParaRPr lang="en-US"/>
          </a:p>
        </p:txBody>
      </p:sp>
    </p:spTree>
    <p:extLst>
      <p:ext uri="{BB962C8B-B14F-4D97-AF65-F5344CB8AC3E}">
        <p14:creationId xmlns:p14="http://schemas.microsoft.com/office/powerpoint/2010/main" val="11526074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freehivtest.net" TargetMode="External"/><Relationship Id="rId3" Type="http://schemas.openxmlformats.org/officeDocument/2006/relationships/hyperlink" Target="http://www.aidshealth.org/#/countries/" TargetMode="External"/><Relationship Id="rId7" Type="http://schemas.openxmlformats.org/officeDocument/2006/relationships/hyperlink" Target="http://www.freestdcheck.org"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www.outofthecloset.org" TargetMode="External"/><Relationship Id="rId5" Type="http://schemas.openxmlformats.org/officeDocument/2006/relationships/hyperlink" Target="http://www.ahfpharmacy.org" TargetMode="External"/><Relationship Id="rId4" Type="http://schemas.openxmlformats.org/officeDocument/2006/relationships/hyperlink" Target="http://www.hivcare.org"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aidstaskforce.org" TargetMode="External"/><Relationship Id="rId13" Type="http://schemas.openxmlformats.org/officeDocument/2006/relationships/hyperlink" Target="http://www.southsidehelp.org/index.html" TargetMode="External"/><Relationship Id="rId3" Type="http://schemas.openxmlformats.org/officeDocument/2006/relationships/hyperlink" Target="http://positivehealthcare.net" TargetMode="External"/><Relationship Id="rId7" Type="http://schemas.openxmlformats.org/officeDocument/2006/relationships/hyperlink" Target="https://www.aoc.org/" TargetMode="External"/><Relationship Id="rId12" Type="http://schemas.openxmlformats.org/officeDocument/2006/relationships/hyperlink" Target="http://impulsegrp.org"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hyperlink" Target="http://www.acqc.org" TargetMode="External"/><Relationship Id="rId11" Type="http://schemas.openxmlformats.org/officeDocument/2006/relationships/hyperlink" Target="http://www.irishouse.org/" TargetMode="External"/><Relationship Id="rId5" Type="http://schemas.openxmlformats.org/officeDocument/2006/relationships/hyperlink" Target="http://www.aidatlanta.org" TargetMode="External"/><Relationship Id="rId10" Type="http://schemas.openxmlformats.org/officeDocument/2006/relationships/hyperlink" Target="https://www.facebook.com/CALORChicago/" TargetMode="External"/><Relationship Id="rId4" Type="http://schemas.openxmlformats.org/officeDocument/2006/relationships/hyperlink" Target="http://www.aidshealth.org/#/research/" TargetMode="External"/><Relationship Id="rId9" Type="http://schemas.openxmlformats.org/officeDocument/2006/relationships/hyperlink" Target="http://www.aindallas.org/" TargetMode="External"/><Relationship Id="rId14" Type="http://schemas.openxmlformats.org/officeDocument/2006/relationships/hyperlink" Target="http://www.womenhiv.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516974" y="446614"/>
            <a:ext cx="2344437" cy="984885"/>
          </a:xfrm>
          <a:prstGeom prst="rect">
            <a:avLst/>
          </a:prstGeom>
          <a:noFill/>
        </p:spPr>
        <p:txBody>
          <a:bodyPr wrap="square" rtlCol="0">
            <a:spAutoFit/>
          </a:bodyPr>
          <a:lstStyle/>
          <a:p>
            <a:pPr algn="r"/>
            <a:r>
              <a:rPr lang="en-US" dirty="0">
                <a:latin typeface="Arial"/>
                <a:cs typeface="Arial"/>
              </a:rPr>
              <a:t>May  2020</a:t>
            </a:r>
          </a:p>
          <a:p>
            <a:pPr algn="r"/>
            <a:endParaRPr lang="en-US" sz="1200" i="1" dirty="0">
              <a:latin typeface="Arial"/>
              <a:cs typeface="Arial"/>
            </a:endParaRPr>
          </a:p>
          <a:p>
            <a:pPr algn="r"/>
            <a:endParaRPr lang="en-US" sz="1400" i="1" dirty="0">
              <a:latin typeface="Arial"/>
              <a:cs typeface="Arial"/>
            </a:endParaRPr>
          </a:p>
          <a:p>
            <a:pPr algn="r"/>
            <a:endParaRPr lang="en-US" sz="1400" i="1" dirty="0">
              <a:latin typeface="Arial"/>
              <a:cs typeface="Arial"/>
            </a:endParaRPr>
          </a:p>
        </p:txBody>
      </p:sp>
      <p:graphicFrame>
        <p:nvGraphicFramePr>
          <p:cNvPr id="5" name="Table 4"/>
          <p:cNvGraphicFramePr>
            <a:graphicFrameLocks noGrp="1"/>
          </p:cNvGraphicFramePr>
          <p:nvPr>
            <p:extLst>
              <p:ext uri="{D42A27DB-BD31-4B8C-83A1-F6EECF244321}">
                <p14:modId xmlns:p14="http://schemas.microsoft.com/office/powerpoint/2010/main" val="2629085415"/>
              </p:ext>
            </p:extLst>
          </p:nvPr>
        </p:nvGraphicFramePr>
        <p:xfrm>
          <a:off x="479761" y="1568113"/>
          <a:ext cx="3651624" cy="4831080"/>
        </p:xfrm>
        <a:graphic>
          <a:graphicData uri="http://schemas.openxmlformats.org/drawingml/2006/table">
            <a:tbl>
              <a:tblPr firstRow="1" bandRow="1">
                <a:effectLst/>
                <a:tableStyleId>{5C22544A-7EE6-4342-B048-85BDC9FD1C3A}</a:tableStyleId>
              </a:tblPr>
              <a:tblGrid>
                <a:gridCol w="2587289">
                  <a:extLst>
                    <a:ext uri="{9D8B030D-6E8A-4147-A177-3AD203B41FA5}">
                      <a16:colId xmlns:a16="http://schemas.microsoft.com/office/drawing/2014/main" val="20000"/>
                    </a:ext>
                  </a:extLst>
                </a:gridCol>
                <a:gridCol w="1064335">
                  <a:extLst>
                    <a:ext uri="{9D8B030D-6E8A-4147-A177-3AD203B41FA5}">
                      <a16:colId xmlns:a16="http://schemas.microsoft.com/office/drawing/2014/main" val="20001"/>
                    </a:ext>
                  </a:extLst>
                </a:gridCol>
              </a:tblGrid>
              <a:tr h="0">
                <a:tc>
                  <a:txBody>
                    <a:bodyPr/>
                    <a:lstStyle/>
                    <a:p>
                      <a:r>
                        <a:rPr lang="en-US" sz="1200" b="0" dirty="0">
                          <a:solidFill>
                            <a:schemeClr val="tx1"/>
                          </a:solidFill>
                          <a:latin typeface="Arial"/>
                          <a:cs typeface="Arial"/>
                        </a:rPr>
                        <a:t>AHF </a:t>
                      </a:r>
                      <a:r>
                        <a:rPr lang="en-US" sz="1200" b="1" dirty="0">
                          <a:solidFill>
                            <a:schemeClr val="tx1"/>
                          </a:solidFill>
                          <a:latin typeface="Arial"/>
                          <a:cs typeface="Arial"/>
                        </a:rPr>
                        <a:t>Patients/Clients </a:t>
                      </a:r>
                      <a:r>
                        <a:rPr lang="en-US" sz="1200" b="0" dirty="0">
                          <a:solidFill>
                            <a:schemeClr val="bg1">
                              <a:lumMod val="50000"/>
                            </a:schemeClr>
                          </a:solidFill>
                          <a:latin typeface="Arial"/>
                          <a:cs typeface="Arial"/>
                        </a:rPr>
                        <a:t>Worldwide</a:t>
                      </a:r>
                    </a:p>
                    <a:p>
                      <a:r>
                        <a:rPr lang="en-US" sz="800" b="0" dirty="0">
                          <a:solidFill>
                            <a:schemeClr val="tx1"/>
                          </a:solidFill>
                          <a:latin typeface="Arial"/>
                          <a:cs typeface="Arial"/>
                        </a:rPr>
                        <a:t>*</a:t>
                      </a:r>
                      <a:r>
                        <a:rPr lang="en-US" sz="800" b="0" dirty="0">
                          <a:solidFill>
                            <a:schemeClr val="bg1">
                              <a:lumMod val="50000"/>
                            </a:schemeClr>
                          </a:solidFill>
                          <a:latin typeface="Arial"/>
                          <a:cs typeface="Arial"/>
                        </a:rPr>
                        <a:t>As of May 29</a:t>
                      </a:r>
                      <a:r>
                        <a:rPr lang="en-US" sz="800" b="0" baseline="0" dirty="0">
                          <a:solidFill>
                            <a:schemeClr val="bg1">
                              <a:lumMod val="50000"/>
                            </a:schemeClr>
                          </a:solidFill>
                          <a:latin typeface="Arial"/>
                          <a:cs typeface="Arial"/>
                        </a:rPr>
                        <a:t>,</a:t>
                      </a:r>
                      <a:r>
                        <a:rPr lang="en-US" sz="800" b="0" dirty="0">
                          <a:solidFill>
                            <a:schemeClr val="bg1">
                              <a:lumMod val="50000"/>
                            </a:schemeClr>
                          </a:solidFill>
                          <a:latin typeface="Arial"/>
                          <a:cs typeface="Arial"/>
                        </a:rPr>
                        <a:t> 2020  (down</a:t>
                      </a:r>
                      <a:r>
                        <a:rPr lang="en-US" sz="800" b="0" baseline="0" dirty="0">
                          <a:solidFill>
                            <a:schemeClr val="bg1">
                              <a:lumMod val="50000"/>
                            </a:schemeClr>
                          </a:solidFill>
                          <a:latin typeface="Arial"/>
                          <a:cs typeface="Arial"/>
                        </a:rPr>
                        <a:t> </a:t>
                      </a:r>
                      <a:r>
                        <a:rPr lang="en-US" sz="800" b="1" baseline="0" dirty="0">
                          <a:solidFill>
                            <a:schemeClr val="tx1"/>
                          </a:solidFill>
                          <a:latin typeface="Arial"/>
                          <a:cs typeface="Arial"/>
                        </a:rPr>
                        <a:t>653 </a:t>
                      </a:r>
                      <a:r>
                        <a:rPr lang="en-US" sz="800" b="0" baseline="0" dirty="0">
                          <a:solidFill>
                            <a:schemeClr val="bg1">
                              <a:lumMod val="50000"/>
                            </a:schemeClr>
                          </a:solidFill>
                          <a:latin typeface="Arial"/>
                          <a:cs typeface="Arial"/>
                        </a:rPr>
                        <a:t>since 4/28/20)</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200" b="0" dirty="0">
                          <a:solidFill>
                            <a:schemeClr val="bg1"/>
                          </a:solidFill>
                          <a:latin typeface="Arial"/>
                          <a:cs typeface="Arial"/>
                        </a:rPr>
                        <a:t> </a:t>
                      </a:r>
                      <a:r>
                        <a:rPr lang="en-US" sz="1200" b="1" dirty="0">
                          <a:solidFill>
                            <a:schemeClr val="tx1"/>
                          </a:solidFill>
                          <a:latin typeface="Arial"/>
                          <a:cs typeface="Arial"/>
                        </a:rPr>
                        <a:t>1,405,614*</a:t>
                      </a:r>
                      <a:r>
                        <a:rPr lang="en-US" sz="1400" b="1" baseline="0" dirty="0">
                          <a:solidFill>
                            <a:srgbClr val="FFFF00"/>
                          </a:solidFill>
                          <a:latin typeface="Arial"/>
                          <a:cs typeface="Arial"/>
                        </a:rPr>
                        <a:t> </a:t>
                      </a:r>
                      <a:r>
                        <a:rPr lang="en-US" sz="800" b="1" baseline="0" dirty="0">
                          <a:solidFill>
                            <a:schemeClr val="tx1"/>
                          </a:solidFill>
                          <a:latin typeface="Arial"/>
                          <a:cs typeface="Arial"/>
                        </a:rPr>
                        <a:t>US clients: </a:t>
                      </a:r>
                      <a:r>
                        <a:rPr lang="en-US" sz="800" b="0" baseline="0" dirty="0">
                          <a:solidFill>
                            <a:schemeClr val="tx1"/>
                          </a:solidFill>
                          <a:latin typeface="Arial"/>
                          <a:cs typeface="Arial"/>
                        </a:rPr>
                        <a:t>89,247</a:t>
                      </a:r>
                      <a:r>
                        <a:rPr lang="en-US" sz="1600" b="1" baseline="0" dirty="0">
                          <a:solidFill>
                            <a:schemeClr val="tx1"/>
                          </a:solidFill>
                          <a:latin typeface="Arial"/>
                          <a:cs typeface="Arial"/>
                        </a:rPr>
                        <a:t> </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0">
                <a:tc>
                  <a:txBody>
                    <a:bodyPr/>
                    <a:lstStyle/>
                    <a:p>
                      <a:r>
                        <a:rPr lang="en-US" sz="1200" b="0" dirty="0">
                          <a:solidFill>
                            <a:schemeClr val="tx1"/>
                          </a:solidFill>
                          <a:latin typeface="Arial"/>
                          <a:cs typeface="Arial"/>
                        </a:rPr>
                        <a:t>AHF </a:t>
                      </a:r>
                      <a:r>
                        <a:rPr lang="en-US" sz="1200" b="1" dirty="0">
                          <a:solidFill>
                            <a:schemeClr val="tx1"/>
                          </a:solidFill>
                          <a:latin typeface="Arial"/>
                          <a:cs typeface="Arial"/>
                        </a:rPr>
                        <a:t>Employees,</a:t>
                      </a:r>
                      <a:r>
                        <a:rPr lang="en-US" sz="1200" b="0" baseline="0" dirty="0">
                          <a:solidFill>
                            <a:schemeClr val="tx1"/>
                          </a:solidFill>
                          <a:latin typeface="Arial"/>
                          <a:cs typeface="Arial"/>
                        </a:rPr>
                        <a:t> </a:t>
                      </a:r>
                      <a:r>
                        <a:rPr lang="en-US" sz="1200" b="0" baseline="0" dirty="0">
                          <a:solidFill>
                            <a:schemeClr val="bg1">
                              <a:lumMod val="50000"/>
                            </a:schemeClr>
                          </a:solidFill>
                          <a:latin typeface="Arial"/>
                          <a:cs typeface="Arial"/>
                        </a:rPr>
                        <a:t>Worldwide</a:t>
                      </a:r>
                      <a:r>
                        <a:rPr lang="en-US" sz="1200" b="0" baseline="0" dirty="0">
                          <a:solidFill>
                            <a:schemeClr val="bg1"/>
                          </a:solidFill>
                          <a:latin typeface="Arial"/>
                          <a:cs typeface="Arial"/>
                        </a:rPr>
                        <a:t> </a:t>
                      </a:r>
                      <a:r>
                        <a:rPr lang="en-US" sz="1200" b="1" baseline="0" dirty="0">
                          <a:solidFill>
                            <a:schemeClr val="tx1"/>
                          </a:solidFill>
                          <a:latin typeface="Arial"/>
                          <a:cs typeface="Arial"/>
                        </a:rPr>
                        <a:t>Total:</a:t>
                      </a:r>
                      <a:r>
                        <a:rPr lang="en-US" sz="1200" b="1" baseline="0" dirty="0">
                          <a:solidFill>
                            <a:srgbClr val="FFFF00"/>
                          </a:solidFill>
                          <a:latin typeface="Arial"/>
                          <a:cs typeface="Arial"/>
                        </a:rPr>
                        <a:t> </a:t>
                      </a:r>
                      <a:endParaRPr lang="en-US" sz="1200" b="1" dirty="0">
                        <a:solidFill>
                          <a:schemeClr val="bg1"/>
                        </a:solidFill>
                        <a:latin typeface="Arial"/>
                        <a:cs typeface="Aria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r"/>
                      <a:r>
                        <a:rPr lang="en-US" sz="1200" b="1" baseline="0" dirty="0">
                          <a:solidFill>
                            <a:schemeClr val="tx1"/>
                          </a:solidFill>
                          <a:latin typeface="Arial"/>
                          <a:cs typeface="Arial"/>
                        </a:rPr>
                        <a:t>6,627</a:t>
                      </a:r>
                      <a:endParaRPr lang="en-US" sz="1200" b="1" dirty="0">
                        <a:solidFill>
                          <a:schemeClr val="tx1"/>
                        </a:solidFill>
                        <a:latin typeface="Arial"/>
                        <a:cs typeface="Aria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0">
                <a:tc>
                  <a:txBody>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dirty="0">
                          <a:solidFill>
                            <a:schemeClr val="bg1">
                              <a:lumMod val="50000"/>
                            </a:schemeClr>
                          </a:solidFill>
                          <a:latin typeface="Arial"/>
                          <a:cs typeface="Arial"/>
                        </a:rPr>
                        <a:t>AHF Employees,              </a:t>
                      </a:r>
                      <a:r>
                        <a:rPr lang="en-US" sz="1200" b="0" baseline="0" dirty="0">
                          <a:solidFill>
                            <a:schemeClr val="bg1">
                              <a:lumMod val="50000"/>
                            </a:schemeClr>
                          </a:solidFill>
                          <a:latin typeface="Arial"/>
                          <a:cs typeface="Arial"/>
                        </a:rPr>
                        <a:t>      </a:t>
                      </a:r>
                      <a:r>
                        <a:rPr lang="en-US" sz="1200" b="0" dirty="0">
                          <a:solidFill>
                            <a:schemeClr val="tx1"/>
                          </a:solidFill>
                          <a:latin typeface="Arial"/>
                          <a:cs typeface="Arial"/>
                        </a:rPr>
                        <a:t>US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0" u="none" dirty="0">
                          <a:solidFill>
                            <a:schemeClr val="tx1"/>
                          </a:solidFill>
                          <a:latin typeface="Arial"/>
                          <a:cs typeface="Arial"/>
                        </a:rPr>
                        <a:t>2,021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0">
                <a:tc>
                  <a:txBody>
                    <a:bodyPr/>
                    <a:lstStyle/>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dirty="0">
                          <a:solidFill>
                            <a:schemeClr val="bg1">
                              <a:lumMod val="50000"/>
                            </a:schemeClr>
                          </a:solidFill>
                          <a:latin typeface="Arial"/>
                          <a:cs typeface="Arial"/>
                        </a:rPr>
                        <a:t>AHF Employees,           </a:t>
                      </a:r>
                      <a:r>
                        <a:rPr lang="en-US" sz="1200" b="0" dirty="0">
                          <a:solidFill>
                            <a:schemeClr val="tx1"/>
                          </a:solidFill>
                          <a:latin typeface="Arial"/>
                          <a:cs typeface="Arial"/>
                        </a:rPr>
                        <a:t>GLOBAL</a:t>
                      </a:r>
                      <a:r>
                        <a:rPr lang="en-US" sz="1200" b="0" dirty="0">
                          <a:solidFill>
                            <a:schemeClr val="bg1">
                              <a:lumMod val="50000"/>
                            </a:schemeClr>
                          </a:solidFill>
                          <a:latin typeface="Arial"/>
                          <a:cs typeface="Arial"/>
                        </a:rPr>
                        <a:t> </a:t>
                      </a:r>
                    </a:p>
                    <a:p>
                      <a:pPr marL="171450" marR="0" indent="-171450" algn="l" defTabSz="457200" rtl="0" eaLnBrk="1" fontAlgn="auto" latinLnBrk="0" hangingPunct="1">
                        <a:lnSpc>
                          <a:spcPct val="100000"/>
                        </a:lnSpc>
                        <a:spcBef>
                          <a:spcPts val="0"/>
                        </a:spcBef>
                        <a:spcAft>
                          <a:spcPts val="0"/>
                        </a:spcAft>
                        <a:buClrTx/>
                        <a:buSzTx/>
                        <a:buFont typeface="Arial"/>
                        <a:buChar char="•"/>
                        <a:tabLst/>
                        <a:defRPr/>
                      </a:pPr>
                      <a:r>
                        <a:rPr lang="en-US" sz="1200" b="0" dirty="0">
                          <a:solidFill>
                            <a:schemeClr val="bg1">
                              <a:lumMod val="50000"/>
                            </a:schemeClr>
                          </a:solidFill>
                          <a:latin typeface="Arial"/>
                          <a:cs typeface="Arial"/>
                        </a:rPr>
                        <a:t>AHF-supported staff </a:t>
                      </a:r>
                      <a:r>
                        <a:rPr lang="en-US" sz="1200" b="0" baseline="0" dirty="0">
                          <a:solidFill>
                            <a:schemeClr val="bg1">
                              <a:lumMod val="50000"/>
                            </a:schemeClr>
                          </a:solidFill>
                          <a:latin typeface="Arial"/>
                          <a:cs typeface="Arial"/>
                        </a:rPr>
                        <a:t>      </a:t>
                      </a:r>
                      <a:r>
                        <a:rPr lang="en-US" sz="1200" b="0" dirty="0">
                          <a:solidFill>
                            <a:schemeClr val="tx1"/>
                          </a:solidFill>
                          <a:latin typeface="Arial"/>
                          <a:cs typeface="Arial"/>
                        </a:rPr>
                        <a:t>OTHER</a:t>
                      </a:r>
                      <a:r>
                        <a:rPr lang="en-US" sz="1200" b="0" baseline="0" dirty="0">
                          <a:solidFill>
                            <a:schemeClr val="bg1">
                              <a:lumMod val="50000"/>
                            </a:schemeClr>
                          </a:solidFill>
                          <a:latin typeface="Arial"/>
                          <a:cs typeface="Arial"/>
                        </a:rPr>
                        <a:t> </a:t>
                      </a:r>
                      <a:r>
                        <a:rPr lang="en-US" sz="900" b="0" dirty="0">
                          <a:solidFill>
                            <a:schemeClr val="bg1">
                              <a:lumMod val="50000"/>
                            </a:schemeClr>
                          </a:solidFill>
                          <a:latin typeface="Arial"/>
                          <a:cs typeface="Arial"/>
                        </a:rPr>
                        <a:t> </a:t>
                      </a:r>
                      <a:r>
                        <a:rPr lang="en-US" sz="800" b="0" i="1" dirty="0">
                          <a:solidFill>
                            <a:schemeClr val="bg1">
                              <a:lumMod val="50000"/>
                            </a:schemeClr>
                          </a:solidFill>
                          <a:latin typeface="Arial"/>
                          <a:cs typeface="Arial"/>
                        </a:rPr>
                        <a:t>* Breakdown, Other —Europe: 614;  Africa:</a:t>
                      </a:r>
                      <a:r>
                        <a:rPr lang="en-US" sz="800" b="0" i="1" baseline="0" dirty="0">
                          <a:solidFill>
                            <a:schemeClr val="bg1">
                              <a:lumMod val="50000"/>
                            </a:schemeClr>
                          </a:solidFill>
                          <a:latin typeface="Arial"/>
                          <a:cs typeface="Arial"/>
                        </a:rPr>
                        <a:t> 848; Asia: 718;  Latin America/Caribbean: 90</a:t>
                      </a:r>
                      <a:endParaRPr lang="en-US" sz="800" b="0" i="1"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0" dirty="0">
                          <a:solidFill>
                            <a:schemeClr val="tx1"/>
                          </a:solidFill>
                          <a:latin typeface="Arial"/>
                          <a:cs typeface="Arial"/>
                        </a:rPr>
                        <a:t>2,336</a:t>
                      </a:r>
                    </a:p>
                    <a:p>
                      <a:pPr algn="r"/>
                      <a:r>
                        <a:rPr lang="en-US" sz="1200" b="0" u="none" dirty="0">
                          <a:solidFill>
                            <a:schemeClr val="bg1"/>
                          </a:solidFill>
                          <a:latin typeface="Arial"/>
                          <a:cs typeface="Arial"/>
                        </a:rPr>
                        <a:t>     </a:t>
                      </a:r>
                    </a:p>
                    <a:p>
                      <a:pPr algn="r"/>
                      <a:r>
                        <a:rPr lang="en-US" sz="1200" b="0" u="none" dirty="0">
                          <a:solidFill>
                            <a:schemeClr val="tx1"/>
                          </a:solidFill>
                          <a:latin typeface="Arial"/>
                          <a:cs typeface="Arial"/>
                        </a:rPr>
                        <a:t>2,270*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0">
                <a:tc>
                  <a:txBody>
                    <a:bodyPr/>
                    <a:lstStyle/>
                    <a:p>
                      <a:r>
                        <a:rPr lang="en-US" sz="1200" b="1" dirty="0">
                          <a:solidFill>
                            <a:schemeClr val="tx1"/>
                          </a:solidFill>
                          <a:latin typeface="Arial"/>
                          <a:cs typeface="Arial"/>
                        </a:rPr>
                        <a:t>Number of States+ </a:t>
                      </a:r>
                      <a:r>
                        <a:rPr lang="en-US" sz="1000" b="0" dirty="0">
                          <a:solidFill>
                            <a:schemeClr val="bg1">
                              <a:lumMod val="50000"/>
                            </a:schemeClr>
                          </a:solidFill>
                          <a:latin typeface="Arial"/>
                          <a:cs typeface="Arial"/>
                        </a:rPr>
                        <a:t>AHF operates in: </a:t>
                      </a:r>
                    </a:p>
                    <a:p>
                      <a:r>
                        <a:rPr lang="en-US" sz="800" b="0" dirty="0">
                          <a:solidFill>
                            <a:schemeClr val="bg1">
                              <a:lumMod val="50000"/>
                            </a:schemeClr>
                          </a:solidFill>
                          <a:latin typeface="Arial"/>
                          <a:cs typeface="Arial"/>
                        </a:rPr>
                        <a:t>Includes</a:t>
                      </a:r>
                      <a:r>
                        <a:rPr lang="en-US" sz="800" b="0" baseline="0" dirty="0">
                          <a:solidFill>
                            <a:schemeClr val="bg1"/>
                          </a:solidFill>
                          <a:latin typeface="Arial"/>
                          <a:cs typeface="Arial"/>
                        </a:rPr>
                        <a:t> </a:t>
                      </a:r>
                      <a:r>
                        <a:rPr lang="en-US" sz="800" b="0" baseline="0" dirty="0">
                          <a:solidFill>
                            <a:schemeClr val="tx1"/>
                          </a:solidFill>
                          <a:latin typeface="Arial"/>
                          <a:cs typeface="Arial"/>
                        </a:rPr>
                        <a:t>CA, FL, GA, IL, IN, LA, MD, MS, NV, NJ, NY, OH, PA, PR</a:t>
                      </a:r>
                      <a:r>
                        <a:rPr lang="en-US" sz="800" b="0" baseline="30000" dirty="0">
                          <a:solidFill>
                            <a:schemeClr val="tx1"/>
                          </a:solidFill>
                          <a:latin typeface="Arial"/>
                          <a:cs typeface="Arial"/>
                        </a:rPr>
                        <a:t>1</a:t>
                      </a:r>
                      <a:r>
                        <a:rPr lang="en-US" sz="800" b="0" baseline="0" dirty="0">
                          <a:solidFill>
                            <a:schemeClr val="tx1"/>
                          </a:solidFill>
                          <a:latin typeface="Arial"/>
                          <a:cs typeface="Arial"/>
                        </a:rPr>
                        <a:t>, SC, TX, WA</a:t>
                      </a:r>
                      <a:r>
                        <a:rPr lang="en-US" sz="800" b="0" baseline="0" dirty="0">
                          <a:solidFill>
                            <a:srgbClr val="FFFF00"/>
                          </a:solidFill>
                          <a:latin typeface="Arial"/>
                          <a:cs typeface="Arial"/>
                        </a:rPr>
                        <a:t> </a:t>
                      </a:r>
                      <a:r>
                        <a:rPr lang="en-US" sz="800" b="0" baseline="0" dirty="0">
                          <a:solidFill>
                            <a:schemeClr val="bg1">
                              <a:lumMod val="50000"/>
                            </a:schemeClr>
                          </a:solidFill>
                          <a:latin typeface="Arial"/>
                          <a:cs typeface="Arial"/>
                        </a:rPr>
                        <a:t>&amp; </a:t>
                      </a:r>
                      <a:r>
                        <a:rPr lang="en-US" sz="800" b="0" baseline="0" dirty="0">
                          <a:solidFill>
                            <a:schemeClr val="tx1"/>
                          </a:solidFill>
                          <a:latin typeface="Arial"/>
                          <a:cs typeface="Arial"/>
                        </a:rPr>
                        <a:t>District of Columbia</a:t>
                      </a:r>
                      <a:endParaRPr lang="en-US" sz="800" b="0" dirty="0">
                        <a:solidFill>
                          <a:schemeClr val="tx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dirty="0">
                          <a:solidFill>
                            <a:schemeClr val="tx1"/>
                          </a:solidFill>
                          <a:latin typeface="Arial"/>
                          <a:cs typeface="Arial"/>
                        </a:rPr>
                        <a:t>16 States </a:t>
                      </a:r>
                    </a:p>
                    <a:p>
                      <a:pPr algn="r"/>
                      <a:r>
                        <a:rPr lang="en-US" sz="900" b="1" dirty="0">
                          <a:solidFill>
                            <a:schemeClr val="tx1"/>
                          </a:solidFill>
                          <a:latin typeface="Arial"/>
                          <a:cs typeface="Arial"/>
                        </a:rPr>
                        <a:t>and DC &amp; PR</a:t>
                      </a:r>
                      <a:r>
                        <a:rPr lang="en-US" sz="900" b="1" baseline="30000" dirty="0">
                          <a:solidFill>
                            <a:schemeClr val="tx1"/>
                          </a:solidFill>
                          <a:latin typeface="Arial"/>
                          <a:cs typeface="Arial"/>
                        </a:rPr>
                        <a:t>1</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0">
                <a:tc>
                  <a:txBody>
                    <a:bodyPr/>
                    <a:lstStyle/>
                    <a:p>
                      <a:r>
                        <a:rPr lang="en-US" sz="1200" b="1" dirty="0">
                          <a:solidFill>
                            <a:schemeClr val="tx1"/>
                          </a:solidFill>
                          <a:latin typeface="Arial"/>
                          <a:cs typeface="Arial"/>
                        </a:rPr>
                        <a:t>Number</a:t>
                      </a:r>
                      <a:r>
                        <a:rPr lang="en-US" sz="1200" b="1" baseline="0" dirty="0">
                          <a:solidFill>
                            <a:schemeClr val="tx1"/>
                          </a:solidFill>
                          <a:latin typeface="Arial"/>
                          <a:cs typeface="Arial"/>
                        </a:rPr>
                        <a:t> </a:t>
                      </a:r>
                      <a:r>
                        <a:rPr lang="en-US" sz="1200" b="1" dirty="0">
                          <a:solidFill>
                            <a:schemeClr val="tx1"/>
                          </a:solidFill>
                          <a:latin typeface="Arial"/>
                          <a:cs typeface="Arial"/>
                        </a:rPr>
                        <a:t>of AHF Countries:</a:t>
                      </a:r>
                      <a:r>
                        <a:rPr lang="en-US" sz="1200" b="1" baseline="0" dirty="0">
                          <a:solidFill>
                            <a:schemeClr val="tx1"/>
                          </a:solidFill>
                          <a:latin typeface="Arial"/>
                          <a:cs typeface="Arial"/>
                        </a:rPr>
                        <a:t> </a:t>
                      </a:r>
                    </a:p>
                    <a:p>
                      <a:r>
                        <a:rPr lang="en-US" sz="800" b="0" baseline="0" dirty="0">
                          <a:solidFill>
                            <a:schemeClr val="bg1">
                              <a:lumMod val="50000"/>
                            </a:schemeClr>
                          </a:solidFill>
                          <a:latin typeface="Arial"/>
                          <a:cs typeface="Arial"/>
                        </a:rPr>
                        <a:t>Link: </a:t>
                      </a:r>
                      <a:r>
                        <a:rPr lang="en-US" sz="800" b="0" baseline="0" dirty="0">
                          <a:solidFill>
                            <a:schemeClr val="bg1"/>
                          </a:solidFill>
                          <a:latin typeface="Arial"/>
                          <a:cs typeface="Arial"/>
                          <a:hlinkClick r:id="rId3"/>
                        </a:rPr>
                        <a:t>www.aidshealth.org/#/countries/</a:t>
                      </a:r>
                      <a:r>
                        <a:rPr lang="en-US" sz="800" b="0" baseline="0" dirty="0">
                          <a:solidFill>
                            <a:schemeClr val="bg1"/>
                          </a:solidFill>
                          <a:latin typeface="Arial"/>
                          <a:cs typeface="Arial"/>
                        </a:rPr>
                        <a:t> </a:t>
                      </a:r>
                      <a:r>
                        <a:rPr lang="en-US" sz="800" b="0" baseline="0" dirty="0">
                          <a:solidFill>
                            <a:srgbClr val="FFFF00"/>
                          </a:solidFill>
                          <a:latin typeface="Arial"/>
                          <a:cs typeface="Arial"/>
                        </a:rPr>
                        <a:t> </a:t>
                      </a:r>
                      <a:endParaRPr lang="en-US" sz="800" b="0" dirty="0">
                        <a:solidFill>
                          <a:srgbClr val="FFFF00"/>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dirty="0">
                          <a:solidFill>
                            <a:schemeClr val="tx1"/>
                          </a:solidFill>
                          <a:latin typeface="Arial"/>
                          <a:cs typeface="Arial"/>
                        </a:rPr>
                        <a:t>45</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0">
                <a:tc>
                  <a:txBody>
                    <a:bodyPr/>
                    <a:lstStyle/>
                    <a:p>
                      <a:r>
                        <a:rPr lang="en-US" sz="800" dirty="0">
                          <a:solidFill>
                            <a:schemeClr val="tx1"/>
                          </a:solidFill>
                          <a:latin typeface="Arial"/>
                          <a:cs typeface="Arial"/>
                        </a:rPr>
                        <a:t>Africa:</a:t>
                      </a:r>
                      <a:r>
                        <a:rPr lang="en-US" sz="800" dirty="0">
                          <a:solidFill>
                            <a:srgbClr val="FFFF00"/>
                          </a:solidFill>
                          <a:latin typeface="Arial"/>
                          <a:cs typeface="Arial"/>
                        </a:rPr>
                        <a:t> </a:t>
                      </a:r>
                      <a:r>
                        <a:rPr lang="en-US" sz="800" dirty="0">
                          <a:solidFill>
                            <a:schemeClr val="tx1"/>
                          </a:solidFill>
                          <a:latin typeface="Arial"/>
                          <a:cs typeface="Arial"/>
                        </a:rPr>
                        <a:t>*</a:t>
                      </a:r>
                      <a:r>
                        <a:rPr lang="en-US" sz="800" dirty="0">
                          <a:solidFill>
                            <a:schemeClr val="bg1">
                              <a:lumMod val="50000"/>
                            </a:schemeClr>
                          </a:solidFill>
                          <a:latin typeface="Arial"/>
                          <a:cs typeface="Arial"/>
                        </a:rPr>
                        <a:t> Ethiopia </a:t>
                      </a:r>
                      <a:r>
                        <a:rPr lang="en-US" sz="800" dirty="0">
                          <a:solidFill>
                            <a:schemeClr val="tx1"/>
                          </a:solidFill>
                          <a:latin typeface="Arial"/>
                          <a:cs typeface="Arial"/>
                        </a:rPr>
                        <a:t>*</a:t>
                      </a:r>
                      <a:r>
                        <a:rPr lang="en-US" sz="800" dirty="0">
                          <a:solidFill>
                            <a:schemeClr val="bg1">
                              <a:lumMod val="50000"/>
                            </a:schemeClr>
                          </a:solidFill>
                          <a:latin typeface="Arial"/>
                          <a:cs typeface="Arial"/>
                        </a:rPr>
                        <a:t> Kenya </a:t>
                      </a:r>
                      <a:r>
                        <a:rPr lang="en-US" sz="800" dirty="0">
                          <a:solidFill>
                            <a:schemeClr val="tx1"/>
                          </a:solidFill>
                          <a:latin typeface="Arial"/>
                          <a:cs typeface="Arial"/>
                        </a:rPr>
                        <a:t>*</a:t>
                      </a:r>
                      <a:r>
                        <a:rPr lang="en-US" sz="800" dirty="0">
                          <a:solidFill>
                            <a:schemeClr val="bg1">
                              <a:lumMod val="50000"/>
                            </a:schemeClr>
                          </a:solidFill>
                          <a:latin typeface="Arial"/>
                          <a:cs typeface="Arial"/>
                        </a:rPr>
                        <a:t> Lesotho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Mozambique </a:t>
                      </a:r>
                      <a:r>
                        <a:rPr lang="en-US" sz="800" dirty="0">
                          <a:solidFill>
                            <a:schemeClr val="bg1">
                              <a:lumMod val="50000"/>
                            </a:schemeClr>
                          </a:solidFill>
                          <a:latin typeface="Arial"/>
                          <a:cs typeface="Arial"/>
                        </a:rPr>
                        <a:t> </a:t>
                      </a:r>
                    </a:p>
                    <a:p>
                      <a:r>
                        <a:rPr lang="en-US" sz="800" b="0" dirty="0">
                          <a:solidFill>
                            <a:schemeClr val="tx1">
                              <a:lumMod val="50000"/>
                              <a:lumOff val="50000"/>
                            </a:schemeClr>
                          </a:solidFill>
                          <a:latin typeface="Arial"/>
                          <a:cs typeface="Arial"/>
                        </a:rPr>
                        <a:t>*</a:t>
                      </a:r>
                      <a:r>
                        <a:rPr lang="en-US" sz="800" b="0" baseline="0" dirty="0">
                          <a:solidFill>
                            <a:schemeClr val="tx1">
                              <a:lumMod val="50000"/>
                              <a:lumOff val="50000"/>
                            </a:schemeClr>
                          </a:solidFill>
                          <a:latin typeface="Arial"/>
                          <a:cs typeface="Arial"/>
                        </a:rPr>
                        <a:t> Malawi </a:t>
                      </a:r>
                      <a:r>
                        <a:rPr lang="en-US" sz="800" b="0" dirty="0">
                          <a:solidFill>
                            <a:schemeClr val="tx1">
                              <a:lumMod val="50000"/>
                              <a:lumOff val="50000"/>
                            </a:schemeClr>
                          </a:solidFill>
                          <a:latin typeface="Arial"/>
                          <a:cs typeface="Arial"/>
                        </a:rPr>
                        <a:t>*</a:t>
                      </a:r>
                      <a:r>
                        <a:rPr lang="en-US" sz="800" b="0" baseline="0" dirty="0">
                          <a:solidFill>
                            <a:schemeClr val="tx1">
                              <a:lumMod val="50000"/>
                              <a:lumOff val="50000"/>
                            </a:schemeClr>
                          </a:solidFill>
                          <a:latin typeface="Arial"/>
                          <a:cs typeface="Arial"/>
                        </a:rPr>
                        <a:t> </a:t>
                      </a:r>
                      <a:r>
                        <a:rPr lang="en-US" sz="800" baseline="0" dirty="0">
                          <a:solidFill>
                            <a:schemeClr val="bg1">
                              <a:lumMod val="50000"/>
                            </a:schemeClr>
                          </a:solidFill>
                          <a:latin typeface="Arial"/>
                          <a:cs typeface="Arial"/>
                        </a:rPr>
                        <a:t>Nigeria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Rwanda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Sierra Leone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South Africa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Eswatini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Uganda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Zambia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Zimbabwe</a:t>
                      </a:r>
                      <a:endParaRPr lang="en-US" sz="80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800" b="0" i="0" dirty="0">
                          <a:solidFill>
                            <a:schemeClr val="bg1">
                              <a:lumMod val="50000"/>
                            </a:schemeClr>
                          </a:solidFill>
                          <a:latin typeface="Arial"/>
                          <a:cs typeface="Arial"/>
                        </a:rPr>
                        <a:t>African Countries:</a:t>
                      </a:r>
                      <a:r>
                        <a:rPr lang="en-US" sz="800" b="0" i="0" baseline="0" dirty="0">
                          <a:solidFill>
                            <a:schemeClr val="bg1">
                              <a:lumMod val="50000"/>
                            </a:schemeClr>
                          </a:solidFill>
                          <a:latin typeface="Arial"/>
                          <a:cs typeface="Arial"/>
                        </a:rPr>
                        <a:t> </a:t>
                      </a:r>
                      <a:r>
                        <a:rPr lang="en-US" sz="1200" b="1" i="0" dirty="0">
                          <a:solidFill>
                            <a:schemeClr val="tx1"/>
                          </a:solidFill>
                          <a:latin typeface="Arial"/>
                          <a:cs typeface="Arial"/>
                        </a:rPr>
                        <a:t>13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Arial"/>
                          <a:cs typeface="Arial"/>
                        </a:rPr>
                        <a:t>Americas:</a:t>
                      </a:r>
                      <a:r>
                        <a:rPr lang="en-US" sz="800" dirty="0">
                          <a:solidFill>
                            <a:srgbClr val="FFFF00"/>
                          </a:solidFill>
                          <a:latin typeface="Arial"/>
                          <a:cs typeface="Arial"/>
                        </a:rPr>
                        <a:t> </a:t>
                      </a:r>
                      <a:r>
                        <a:rPr lang="en-US" sz="800" dirty="0">
                          <a:solidFill>
                            <a:schemeClr val="tx1"/>
                          </a:solidFill>
                          <a:latin typeface="Arial"/>
                          <a:cs typeface="Arial"/>
                        </a:rPr>
                        <a:t>*</a:t>
                      </a:r>
                      <a:r>
                        <a:rPr lang="en-US" sz="800" dirty="0">
                          <a:solidFill>
                            <a:schemeClr val="bg1">
                              <a:lumMod val="50000"/>
                            </a:schemeClr>
                          </a:solidFill>
                          <a:latin typeface="Arial"/>
                          <a:cs typeface="Arial"/>
                        </a:rPr>
                        <a:t> Argentina  </a:t>
                      </a:r>
                      <a:r>
                        <a:rPr lang="en-US" sz="800" dirty="0">
                          <a:solidFill>
                            <a:schemeClr val="tx1"/>
                          </a:solidFill>
                          <a:latin typeface="Arial"/>
                          <a:cs typeface="Arial"/>
                        </a:rPr>
                        <a:t>*</a:t>
                      </a:r>
                      <a:r>
                        <a:rPr lang="en-US" sz="800" dirty="0">
                          <a:solidFill>
                            <a:schemeClr val="bg1">
                              <a:lumMod val="50000"/>
                            </a:schemeClr>
                          </a:solidFill>
                          <a:latin typeface="Arial"/>
                          <a:cs typeface="Arial"/>
                        </a:rPr>
                        <a:t> Brazil  </a:t>
                      </a:r>
                      <a:r>
                        <a:rPr lang="en-US" sz="800" dirty="0">
                          <a:solidFill>
                            <a:schemeClr val="tx1"/>
                          </a:solidFill>
                          <a:latin typeface="Arial"/>
                          <a:cs typeface="Arial"/>
                        </a:rPr>
                        <a:t>*</a:t>
                      </a:r>
                      <a:r>
                        <a:rPr lang="en-US" sz="800" dirty="0">
                          <a:solidFill>
                            <a:schemeClr val="bg1">
                              <a:lumMod val="50000"/>
                            </a:schemeClr>
                          </a:solidFill>
                          <a:latin typeface="Arial"/>
                          <a:cs typeface="Arial"/>
                        </a:rPr>
                        <a:t> Chile  </a:t>
                      </a:r>
                      <a:r>
                        <a:rPr lang="en-US" sz="800" dirty="0">
                          <a:solidFill>
                            <a:schemeClr val="tx1">
                              <a:lumMod val="50000"/>
                              <a:lumOff val="50000"/>
                            </a:schemeClr>
                          </a:solidFill>
                          <a:latin typeface="Arial"/>
                          <a:cs typeface="Arial"/>
                        </a:rPr>
                        <a:t>*Colombia  </a:t>
                      </a:r>
                    </a:p>
                    <a:p>
                      <a:pPr marL="0" marR="0" indent="0" algn="l" defTabSz="4572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Arial"/>
                          <a:cs typeface="Arial"/>
                        </a:rPr>
                        <a:t>*</a:t>
                      </a:r>
                      <a:r>
                        <a:rPr lang="en-US" sz="800" dirty="0">
                          <a:solidFill>
                            <a:schemeClr val="bg1">
                              <a:lumMod val="50000"/>
                            </a:schemeClr>
                          </a:solidFill>
                          <a:latin typeface="Arial"/>
                          <a:cs typeface="Arial"/>
                        </a:rPr>
                        <a:t> Dominican Republic </a:t>
                      </a:r>
                      <a:r>
                        <a:rPr lang="en-US" sz="800" dirty="0">
                          <a:solidFill>
                            <a:schemeClr val="tx1"/>
                          </a:solidFill>
                          <a:latin typeface="Arial"/>
                          <a:cs typeface="Arial"/>
                        </a:rPr>
                        <a:t>* </a:t>
                      </a:r>
                      <a:r>
                        <a:rPr lang="en-US" sz="800" dirty="0">
                          <a:solidFill>
                            <a:schemeClr val="bg1">
                              <a:lumMod val="50000"/>
                            </a:schemeClr>
                          </a:solidFill>
                          <a:latin typeface="Arial"/>
                          <a:cs typeface="Arial"/>
                        </a:rPr>
                        <a:t>El Salvador </a:t>
                      </a:r>
                      <a:r>
                        <a:rPr lang="en-US" sz="800" dirty="0">
                          <a:solidFill>
                            <a:schemeClr val="tx1"/>
                          </a:solidFill>
                          <a:latin typeface="Arial"/>
                          <a:cs typeface="Arial"/>
                        </a:rPr>
                        <a:t>* </a:t>
                      </a:r>
                      <a:r>
                        <a:rPr lang="en-US" sz="800" dirty="0">
                          <a:solidFill>
                            <a:schemeClr val="bg1">
                              <a:lumMod val="50000"/>
                            </a:schemeClr>
                          </a:solidFill>
                          <a:latin typeface="Arial"/>
                          <a:cs typeface="Arial"/>
                        </a:rPr>
                        <a:t>Guatemala  </a:t>
                      </a:r>
                      <a:r>
                        <a:rPr lang="en-US" sz="800" dirty="0">
                          <a:solidFill>
                            <a:schemeClr val="tx1"/>
                          </a:solidFill>
                          <a:latin typeface="Arial"/>
                          <a:cs typeface="Arial"/>
                        </a:rPr>
                        <a:t>*</a:t>
                      </a:r>
                      <a:r>
                        <a:rPr lang="en-US" sz="800" dirty="0">
                          <a:solidFill>
                            <a:schemeClr val="bg1">
                              <a:lumMod val="50000"/>
                            </a:schemeClr>
                          </a:solidFill>
                          <a:latin typeface="Arial"/>
                          <a:cs typeface="Arial"/>
                        </a:rPr>
                        <a:t> Haiti  </a:t>
                      </a:r>
                      <a:r>
                        <a:rPr lang="en-US" sz="800" dirty="0">
                          <a:solidFill>
                            <a:schemeClr val="tx1"/>
                          </a:solidFill>
                          <a:latin typeface="Arial"/>
                          <a:cs typeface="Arial"/>
                        </a:rPr>
                        <a:t>*</a:t>
                      </a:r>
                      <a:r>
                        <a:rPr lang="en-US" sz="800" dirty="0">
                          <a:solidFill>
                            <a:schemeClr val="bg1">
                              <a:lumMod val="50000"/>
                            </a:schemeClr>
                          </a:solidFill>
                          <a:latin typeface="Arial"/>
                          <a:cs typeface="Arial"/>
                        </a:rPr>
                        <a:t> Jamaica</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Mexico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Panama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Peru  </a:t>
                      </a:r>
                      <a:r>
                        <a:rPr lang="en-US" sz="800" dirty="0">
                          <a:solidFill>
                            <a:schemeClr val="tx1">
                              <a:lumMod val="50000"/>
                              <a:lumOff val="50000"/>
                            </a:schemeClr>
                          </a:solidFill>
                          <a:latin typeface="Arial"/>
                          <a:cs typeface="Arial"/>
                        </a:rPr>
                        <a:t>* USA</a:t>
                      </a:r>
                      <a:r>
                        <a:rPr lang="en-US" sz="800" baseline="0" dirty="0">
                          <a:solidFill>
                            <a:schemeClr val="tx1">
                              <a:lumMod val="50000"/>
                              <a:lumOff val="50000"/>
                            </a:schemeClr>
                          </a:solidFill>
                          <a:latin typeface="Arial"/>
                          <a:cs typeface="Arial"/>
                        </a:rPr>
                        <a:t> </a:t>
                      </a:r>
                      <a:endParaRPr lang="en-US" sz="800" dirty="0">
                        <a:solidFill>
                          <a:schemeClr val="tx1">
                            <a:lumMod val="50000"/>
                            <a:lumOff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800" b="0" i="0" dirty="0">
                          <a:solidFill>
                            <a:schemeClr val="bg1">
                              <a:lumMod val="50000"/>
                            </a:schemeClr>
                          </a:solidFill>
                          <a:latin typeface="Arial"/>
                          <a:cs typeface="Arial"/>
                        </a:rPr>
                        <a:t>Americas:</a:t>
                      </a:r>
                      <a:r>
                        <a:rPr lang="en-US" sz="1200" b="0" i="0" baseline="0" dirty="0">
                          <a:solidFill>
                            <a:schemeClr val="bg1">
                              <a:lumMod val="50000"/>
                            </a:schemeClr>
                          </a:solidFill>
                          <a:latin typeface="Arial"/>
                          <a:cs typeface="Arial"/>
                        </a:rPr>
                        <a:t> </a:t>
                      </a:r>
                      <a:r>
                        <a:rPr lang="en-US" sz="1200" b="1" i="0" baseline="0" dirty="0">
                          <a:solidFill>
                            <a:schemeClr val="tx1"/>
                          </a:solidFill>
                          <a:latin typeface="Arial"/>
                          <a:cs typeface="Arial"/>
                        </a:rPr>
                        <a:t>13</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0">
                <a:tc>
                  <a:txBody>
                    <a:bodyPr/>
                    <a:lstStyle/>
                    <a:p>
                      <a:r>
                        <a:rPr lang="en-US" sz="800" dirty="0">
                          <a:solidFill>
                            <a:schemeClr val="tx1"/>
                          </a:solidFill>
                          <a:latin typeface="Arial"/>
                          <a:cs typeface="Arial"/>
                        </a:rPr>
                        <a:t>Asia: *</a:t>
                      </a:r>
                      <a:r>
                        <a:rPr lang="en-US" sz="800" dirty="0">
                          <a:solidFill>
                            <a:schemeClr val="bg1">
                              <a:lumMod val="50000"/>
                            </a:schemeClr>
                          </a:solidFill>
                          <a:latin typeface="Arial"/>
                          <a:cs typeface="Arial"/>
                        </a:rPr>
                        <a:t> Cambodia</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dirty="0">
                          <a:solidFill>
                            <a:schemeClr val="bg1">
                              <a:lumMod val="50000"/>
                            </a:schemeClr>
                          </a:solidFill>
                          <a:latin typeface="Arial"/>
                          <a:cs typeface="Arial"/>
                        </a:rPr>
                        <a:t> China </a:t>
                      </a:r>
                      <a:r>
                        <a:rPr lang="en-US" sz="800" dirty="0">
                          <a:solidFill>
                            <a:schemeClr val="tx1"/>
                          </a:solidFill>
                          <a:latin typeface="Arial"/>
                          <a:cs typeface="Arial"/>
                        </a:rPr>
                        <a:t>*</a:t>
                      </a:r>
                      <a:r>
                        <a:rPr lang="en-US" sz="800" dirty="0">
                          <a:solidFill>
                            <a:schemeClr val="bg1">
                              <a:lumMod val="50000"/>
                            </a:schemeClr>
                          </a:solidFill>
                          <a:latin typeface="Arial"/>
                          <a:cs typeface="Arial"/>
                        </a:rPr>
                        <a:t> India </a:t>
                      </a:r>
                      <a:r>
                        <a:rPr lang="en-US" sz="800" dirty="0">
                          <a:solidFill>
                            <a:schemeClr val="tx1"/>
                          </a:solidFill>
                          <a:latin typeface="Arial"/>
                          <a:cs typeface="Arial"/>
                        </a:rPr>
                        <a:t>*</a:t>
                      </a:r>
                      <a:r>
                        <a:rPr lang="en-US" sz="800" dirty="0">
                          <a:solidFill>
                            <a:schemeClr val="bg1">
                              <a:lumMod val="50000"/>
                            </a:schemeClr>
                          </a:solidFill>
                          <a:latin typeface="Arial"/>
                          <a:cs typeface="Arial"/>
                        </a:rPr>
                        <a:t> Indonesia</a:t>
                      </a:r>
                      <a:endParaRPr lang="en-US" sz="800" baseline="0" dirty="0">
                        <a:solidFill>
                          <a:schemeClr val="bg1">
                            <a:lumMod val="50000"/>
                          </a:schemeClr>
                        </a:solidFill>
                        <a:latin typeface="Arial"/>
                        <a:cs typeface="Arial"/>
                      </a:endParaRPr>
                    </a:p>
                    <a:p>
                      <a:r>
                        <a:rPr lang="en-US" sz="800" dirty="0">
                          <a:solidFill>
                            <a:schemeClr val="tx1"/>
                          </a:solidFill>
                          <a:latin typeface="Arial"/>
                          <a:cs typeface="Arial"/>
                        </a:rPr>
                        <a:t>*</a:t>
                      </a:r>
                      <a:r>
                        <a:rPr lang="en-US" sz="800" baseline="0" dirty="0">
                          <a:solidFill>
                            <a:schemeClr val="bg1">
                              <a:lumMod val="50000"/>
                            </a:schemeClr>
                          </a:solidFill>
                          <a:latin typeface="Arial"/>
                          <a:cs typeface="Arial"/>
                        </a:rPr>
                        <a:t> Laos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Myanmar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Nepal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Philippines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Thailand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Vietnam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800" b="0" i="0" dirty="0">
                          <a:solidFill>
                            <a:schemeClr val="bg1">
                              <a:lumMod val="50000"/>
                            </a:schemeClr>
                          </a:solidFill>
                          <a:latin typeface="Arial"/>
                          <a:cs typeface="Arial"/>
                        </a:rPr>
                        <a:t>Asia:</a:t>
                      </a:r>
                      <a:r>
                        <a:rPr lang="en-US" sz="800" b="0" i="0" baseline="0" dirty="0">
                          <a:solidFill>
                            <a:schemeClr val="bg1">
                              <a:lumMod val="50000"/>
                            </a:schemeClr>
                          </a:solidFill>
                          <a:latin typeface="Arial"/>
                          <a:cs typeface="Arial"/>
                        </a:rPr>
                        <a:t>  </a:t>
                      </a:r>
                      <a:r>
                        <a:rPr lang="en-US" sz="1200" b="1" i="0" baseline="0" dirty="0">
                          <a:solidFill>
                            <a:schemeClr val="tx1"/>
                          </a:solidFill>
                          <a:latin typeface="Arial"/>
                          <a:cs typeface="Arial"/>
                        </a:rPr>
                        <a:t>10</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800" dirty="0">
                          <a:solidFill>
                            <a:schemeClr val="tx1"/>
                          </a:solidFill>
                          <a:latin typeface="Arial"/>
                          <a:cs typeface="Arial"/>
                        </a:rPr>
                        <a:t>Europe *</a:t>
                      </a:r>
                      <a:r>
                        <a:rPr lang="en-US" sz="800" dirty="0">
                          <a:solidFill>
                            <a:schemeClr val="bg1">
                              <a:lumMod val="50000"/>
                            </a:schemeClr>
                          </a:solidFill>
                          <a:latin typeface="Arial"/>
                          <a:cs typeface="Arial"/>
                        </a:rPr>
                        <a:t> Estonia </a:t>
                      </a:r>
                      <a:r>
                        <a:rPr lang="en-US" sz="800" dirty="0">
                          <a:solidFill>
                            <a:schemeClr val="tx1"/>
                          </a:solidFill>
                          <a:latin typeface="Arial"/>
                          <a:cs typeface="Arial"/>
                        </a:rPr>
                        <a:t>*</a:t>
                      </a:r>
                      <a:r>
                        <a:rPr lang="en-US" sz="800" dirty="0">
                          <a:solidFill>
                            <a:schemeClr val="bg1">
                              <a:lumMod val="50000"/>
                            </a:schemeClr>
                          </a:solidFill>
                          <a:latin typeface="Arial"/>
                          <a:cs typeface="Arial"/>
                        </a:rPr>
                        <a:t> Georgia </a:t>
                      </a:r>
                      <a:r>
                        <a:rPr lang="en-US" sz="800" dirty="0">
                          <a:solidFill>
                            <a:schemeClr val="tx1"/>
                          </a:solidFill>
                          <a:latin typeface="Arial"/>
                          <a:cs typeface="Arial"/>
                        </a:rPr>
                        <a:t>*</a:t>
                      </a:r>
                      <a:r>
                        <a:rPr lang="en-US" sz="800" dirty="0">
                          <a:solidFill>
                            <a:schemeClr val="bg1">
                              <a:lumMod val="50000"/>
                            </a:schemeClr>
                          </a:solidFill>
                          <a:latin typeface="Arial"/>
                          <a:cs typeface="Arial"/>
                        </a:rPr>
                        <a:t> Greece </a:t>
                      </a:r>
                      <a:r>
                        <a:rPr lang="en-US" sz="800" dirty="0">
                          <a:solidFill>
                            <a:schemeClr val="tx1"/>
                          </a:solidFill>
                          <a:latin typeface="Arial"/>
                          <a:cs typeface="Arial"/>
                        </a:rPr>
                        <a:t>*</a:t>
                      </a:r>
                      <a:r>
                        <a:rPr lang="en-US" sz="800" dirty="0">
                          <a:solidFill>
                            <a:schemeClr val="bg1">
                              <a:lumMod val="50000"/>
                            </a:schemeClr>
                          </a:solidFill>
                          <a:latin typeface="Arial"/>
                          <a:cs typeface="Arial"/>
                        </a:rPr>
                        <a:t> Lithuania</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dirty="0">
                          <a:solidFill>
                            <a:schemeClr val="bg1">
                              <a:lumMod val="50000"/>
                            </a:schemeClr>
                          </a:solidFill>
                          <a:latin typeface="Arial"/>
                          <a:cs typeface="Arial"/>
                        </a:rPr>
                        <a:t> Netherlands * Portugal</a:t>
                      </a:r>
                      <a:r>
                        <a:rPr lang="en-US" sz="800" baseline="0" dirty="0">
                          <a:solidFill>
                            <a:schemeClr val="bg1">
                              <a:lumMod val="50000"/>
                            </a:schemeClr>
                          </a:solidFill>
                          <a:latin typeface="Arial"/>
                          <a:cs typeface="Arial"/>
                        </a:rPr>
                        <a:t>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Russia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Ukraine  </a:t>
                      </a:r>
                      <a:r>
                        <a:rPr lang="en-US" sz="800" dirty="0">
                          <a:solidFill>
                            <a:schemeClr val="tx1"/>
                          </a:solidFill>
                          <a:latin typeface="Arial"/>
                          <a:cs typeface="Arial"/>
                        </a:rPr>
                        <a:t>*</a:t>
                      </a:r>
                      <a:r>
                        <a:rPr lang="en-US" sz="800" baseline="0" dirty="0">
                          <a:solidFill>
                            <a:schemeClr val="bg1">
                              <a:lumMod val="50000"/>
                            </a:schemeClr>
                          </a:solidFill>
                          <a:latin typeface="Arial"/>
                          <a:cs typeface="Arial"/>
                        </a:rPr>
                        <a:t> U.K.</a:t>
                      </a:r>
                      <a:r>
                        <a:rPr lang="en-US" sz="800" baseline="0" dirty="0">
                          <a:solidFill>
                            <a:schemeClr val="bg1"/>
                          </a:solidFill>
                          <a:latin typeface="Arial"/>
                          <a:cs typeface="Arial"/>
                        </a:rPr>
                        <a:t> </a:t>
                      </a:r>
                      <a:endParaRPr lang="en-US" sz="80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800" b="0" i="0" dirty="0">
                          <a:solidFill>
                            <a:schemeClr val="bg1">
                              <a:lumMod val="50000"/>
                            </a:schemeClr>
                          </a:solidFill>
                          <a:latin typeface="Arial"/>
                          <a:cs typeface="Arial"/>
                        </a:rPr>
                        <a:t>Europe</a:t>
                      </a:r>
                      <a:r>
                        <a:rPr lang="en-US" sz="800" b="0" i="0">
                          <a:solidFill>
                            <a:schemeClr val="bg1">
                              <a:lumMod val="50000"/>
                            </a:schemeClr>
                          </a:solidFill>
                          <a:latin typeface="Arial"/>
                          <a:cs typeface="Arial"/>
                        </a:rPr>
                        <a:t>: </a:t>
                      </a:r>
                      <a:r>
                        <a:rPr lang="en-US" sz="1200" b="1" i="0">
                          <a:solidFill>
                            <a:schemeClr val="tx1"/>
                          </a:solidFill>
                          <a:latin typeface="Arial"/>
                          <a:cs typeface="Arial"/>
                        </a:rPr>
                        <a:t>9</a:t>
                      </a:r>
                      <a:r>
                        <a:rPr lang="en-US" sz="1200" b="1" i="0" baseline="0">
                          <a:solidFill>
                            <a:srgbClr val="FFFF00"/>
                          </a:solidFill>
                          <a:latin typeface="Arial"/>
                          <a:cs typeface="Arial"/>
                        </a:rPr>
                        <a:t> </a:t>
                      </a:r>
                      <a:endParaRPr lang="en-US" sz="1200" b="1" i="0" baseline="0" dirty="0">
                        <a:solidFill>
                          <a:srgbClr val="FFFF00"/>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050" b="0" dirty="0">
                          <a:solidFill>
                            <a:schemeClr val="bg1">
                              <a:lumMod val="50000"/>
                            </a:schemeClr>
                          </a:solidFill>
                          <a:latin typeface="Arial"/>
                          <a:cs typeface="Arial"/>
                        </a:rPr>
                        <a:t>Annual Budget</a:t>
                      </a:r>
                      <a:r>
                        <a:rPr lang="en-US" sz="1050" b="0" baseline="0" dirty="0">
                          <a:solidFill>
                            <a:schemeClr val="bg1">
                              <a:lumMod val="50000"/>
                            </a:schemeClr>
                          </a:solidFill>
                          <a:latin typeface="Arial"/>
                          <a:cs typeface="Arial"/>
                        </a:rPr>
                        <a:t> </a:t>
                      </a:r>
                      <a:r>
                        <a:rPr lang="en-US" sz="1050" b="0" dirty="0">
                          <a:solidFill>
                            <a:schemeClr val="bg1">
                              <a:lumMod val="50000"/>
                            </a:schemeClr>
                          </a:solidFill>
                          <a:latin typeface="Arial"/>
                          <a:cs typeface="Arial"/>
                        </a:rPr>
                        <a:t> </a:t>
                      </a:r>
                      <a:r>
                        <a:rPr lang="en-US" sz="1050" b="0" baseline="0" dirty="0">
                          <a:solidFill>
                            <a:schemeClr val="bg1">
                              <a:lumMod val="50000"/>
                            </a:schemeClr>
                          </a:solidFill>
                          <a:latin typeface="Arial"/>
                          <a:cs typeface="Arial"/>
                        </a:rPr>
                        <a:t>         </a:t>
                      </a:r>
                      <a:r>
                        <a:rPr lang="en-US" sz="1050" b="1" dirty="0">
                          <a:solidFill>
                            <a:schemeClr val="tx1"/>
                          </a:solidFill>
                          <a:latin typeface="Arial"/>
                          <a:cs typeface="Arial"/>
                        </a:rPr>
                        <a:t>FY 2020: </a:t>
                      </a:r>
                      <a:r>
                        <a:rPr lang="en-US" sz="800" b="1" dirty="0">
                          <a:solidFill>
                            <a:schemeClr val="tx1"/>
                          </a:solidFill>
                          <a:latin typeface="Arial"/>
                          <a:cs typeface="Arial"/>
                        </a:rPr>
                        <a:t>(projected)</a:t>
                      </a:r>
                      <a:r>
                        <a:rPr lang="en-US" sz="800" b="1" baseline="0" dirty="0">
                          <a:solidFill>
                            <a:schemeClr val="tx1"/>
                          </a:solidFill>
                          <a:latin typeface="Arial"/>
                          <a:cs typeface="Arial"/>
                        </a:rPr>
                        <a:t> </a:t>
                      </a:r>
                    </a:p>
                    <a:p>
                      <a:pPr marL="0" marR="0" indent="0" algn="l" defTabSz="457200" rtl="0" eaLnBrk="1" fontAlgn="auto" latinLnBrk="0" hangingPunct="1">
                        <a:lnSpc>
                          <a:spcPct val="100000"/>
                        </a:lnSpc>
                        <a:spcBef>
                          <a:spcPts val="0"/>
                        </a:spcBef>
                        <a:spcAft>
                          <a:spcPts val="0"/>
                        </a:spcAft>
                        <a:buClrTx/>
                        <a:buSzTx/>
                        <a:buFontTx/>
                        <a:buNone/>
                        <a:tabLst/>
                        <a:defRPr/>
                      </a:pPr>
                      <a:r>
                        <a:rPr lang="en-US" sz="1050" b="0" dirty="0">
                          <a:solidFill>
                            <a:schemeClr val="bg1">
                              <a:lumMod val="50000"/>
                            </a:schemeClr>
                          </a:solidFill>
                          <a:latin typeface="Arial"/>
                          <a:cs typeface="Arial"/>
                        </a:rPr>
                        <a:t>Annual Budget</a:t>
                      </a:r>
                      <a:r>
                        <a:rPr lang="en-US" sz="1050" b="0" baseline="0" dirty="0">
                          <a:solidFill>
                            <a:schemeClr val="bg1">
                              <a:lumMod val="50000"/>
                            </a:schemeClr>
                          </a:solidFill>
                          <a:latin typeface="Arial"/>
                          <a:cs typeface="Arial"/>
                        </a:rPr>
                        <a:t>  </a:t>
                      </a:r>
                      <a:r>
                        <a:rPr lang="en-US" sz="1050" b="0" dirty="0">
                          <a:solidFill>
                            <a:schemeClr val="bg1">
                              <a:lumMod val="50000"/>
                            </a:schemeClr>
                          </a:solidFill>
                          <a:latin typeface="Arial"/>
                          <a:cs typeface="Arial"/>
                        </a:rPr>
                        <a:t>         </a:t>
                      </a:r>
                      <a:r>
                        <a:rPr lang="en-US" sz="1000" b="0" dirty="0">
                          <a:solidFill>
                            <a:schemeClr val="bg1">
                              <a:lumMod val="50000"/>
                            </a:schemeClr>
                          </a:solidFill>
                          <a:latin typeface="Arial"/>
                          <a:cs typeface="Arial"/>
                        </a:rPr>
                        <a:t>FY</a:t>
                      </a:r>
                      <a:r>
                        <a:rPr lang="en-US" sz="1000" b="0" baseline="0" dirty="0">
                          <a:solidFill>
                            <a:schemeClr val="bg1">
                              <a:lumMod val="50000"/>
                            </a:schemeClr>
                          </a:solidFill>
                          <a:latin typeface="Arial"/>
                          <a:cs typeface="Arial"/>
                        </a:rPr>
                        <a:t>  </a:t>
                      </a:r>
                      <a:r>
                        <a:rPr lang="en-US" sz="1000" b="0" dirty="0">
                          <a:solidFill>
                            <a:schemeClr val="bg1">
                              <a:lumMod val="50000"/>
                            </a:schemeClr>
                          </a:solidFill>
                          <a:latin typeface="Arial"/>
                          <a:cs typeface="Arial"/>
                        </a:rPr>
                        <a:t>2019:</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050" b="1" dirty="0">
                          <a:solidFill>
                            <a:schemeClr val="tx1"/>
                          </a:solidFill>
                          <a:latin typeface="Arial"/>
                          <a:cs typeface="Arial"/>
                        </a:rPr>
                        <a:t>$1.7 billion </a:t>
                      </a:r>
                    </a:p>
                    <a:p>
                      <a:pPr marL="0" marR="0" indent="0" algn="r" defTabSz="457200" rtl="0" eaLnBrk="1" fontAlgn="auto" latinLnBrk="0" hangingPunct="1">
                        <a:lnSpc>
                          <a:spcPct val="100000"/>
                        </a:lnSpc>
                        <a:spcBef>
                          <a:spcPts val="0"/>
                        </a:spcBef>
                        <a:spcAft>
                          <a:spcPts val="0"/>
                        </a:spcAft>
                        <a:buClrTx/>
                        <a:buSzTx/>
                        <a:buFontTx/>
                        <a:buNone/>
                        <a:tabLst/>
                        <a:defRPr/>
                      </a:pPr>
                      <a:r>
                        <a:rPr lang="en-US" sz="1000" b="0" i="0" dirty="0">
                          <a:solidFill>
                            <a:schemeClr val="bg1">
                              <a:lumMod val="50000"/>
                            </a:schemeClr>
                          </a:solidFill>
                          <a:latin typeface="Arial"/>
                          <a:cs typeface="Arial"/>
                        </a:rPr>
                        <a:t>$1.6 billion</a:t>
                      </a:r>
                      <a:r>
                        <a:rPr lang="en-US" sz="1000" b="0" i="0" baseline="0" dirty="0">
                          <a:solidFill>
                            <a:schemeClr val="bg1">
                              <a:lumMod val="50000"/>
                            </a:schemeClr>
                          </a:solidFill>
                          <a:latin typeface="Arial"/>
                          <a:cs typeface="Arial"/>
                        </a:rPr>
                        <a:t> </a:t>
                      </a:r>
                      <a:endParaRPr lang="en-US" sz="1000" b="0" i="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732636053"/>
              </p:ext>
            </p:extLst>
          </p:nvPr>
        </p:nvGraphicFramePr>
        <p:xfrm>
          <a:off x="5066607" y="1552154"/>
          <a:ext cx="3592763" cy="5237153"/>
        </p:xfrm>
        <a:graphic>
          <a:graphicData uri="http://schemas.openxmlformats.org/drawingml/2006/table">
            <a:tbl>
              <a:tblPr firstRow="1" bandRow="1">
                <a:effectLst/>
                <a:tableStyleId>{5C22544A-7EE6-4342-B048-85BDC9FD1C3A}</a:tableStyleId>
              </a:tblPr>
              <a:tblGrid>
                <a:gridCol w="2152075">
                  <a:extLst>
                    <a:ext uri="{9D8B030D-6E8A-4147-A177-3AD203B41FA5}">
                      <a16:colId xmlns:a16="http://schemas.microsoft.com/office/drawing/2014/main" val="20000"/>
                    </a:ext>
                  </a:extLst>
                </a:gridCol>
                <a:gridCol w="1440688">
                  <a:extLst>
                    <a:ext uri="{9D8B030D-6E8A-4147-A177-3AD203B41FA5}">
                      <a16:colId xmlns:a16="http://schemas.microsoft.com/office/drawing/2014/main" val="20001"/>
                    </a:ext>
                  </a:extLst>
                </a:gridCol>
              </a:tblGrid>
              <a:tr h="0">
                <a:tc>
                  <a:txBody>
                    <a:bodyPr/>
                    <a:lstStyle/>
                    <a:p>
                      <a:r>
                        <a:rPr lang="en-US" sz="1200" b="0" dirty="0">
                          <a:solidFill>
                            <a:schemeClr val="bg1">
                              <a:lumMod val="50000"/>
                            </a:schemeClr>
                          </a:solidFill>
                          <a:latin typeface="Arial"/>
                          <a:cs typeface="Arial"/>
                        </a:rPr>
                        <a:t>AHF Healthcare</a:t>
                      </a:r>
                      <a:r>
                        <a:rPr lang="en-US" sz="1200" b="0" baseline="0" dirty="0">
                          <a:solidFill>
                            <a:schemeClr val="bg1">
                              <a:lumMod val="50000"/>
                            </a:schemeClr>
                          </a:solidFill>
                          <a:latin typeface="Arial"/>
                          <a:cs typeface="Arial"/>
                        </a:rPr>
                        <a:t> Centers, US</a:t>
                      </a:r>
                    </a:p>
                    <a:p>
                      <a:pPr marL="0" marR="0" indent="0" algn="l" defTabSz="457200" rtl="0" eaLnBrk="1" fontAlgn="auto" latinLnBrk="0" hangingPunct="1">
                        <a:lnSpc>
                          <a:spcPct val="100000"/>
                        </a:lnSpc>
                        <a:spcBef>
                          <a:spcPts val="0"/>
                        </a:spcBef>
                        <a:spcAft>
                          <a:spcPts val="0"/>
                        </a:spcAft>
                        <a:buClrTx/>
                        <a:buSzTx/>
                        <a:buFontTx/>
                        <a:buNone/>
                        <a:tabLst/>
                        <a:defRPr/>
                      </a:pPr>
                      <a:r>
                        <a:rPr lang="en-US" sz="800" b="0" baseline="0" dirty="0">
                          <a:solidFill>
                            <a:schemeClr val="bg1">
                              <a:lumMod val="50000"/>
                            </a:schemeClr>
                          </a:solidFill>
                          <a:latin typeface="Arial"/>
                          <a:cs typeface="Arial"/>
                        </a:rPr>
                        <a:t>Link:  </a:t>
                      </a:r>
                      <a:r>
                        <a:rPr lang="en-US" sz="800" b="0" baseline="0" dirty="0">
                          <a:solidFill>
                            <a:schemeClr val="bg1"/>
                          </a:solidFill>
                          <a:latin typeface="Arial"/>
                          <a:cs typeface="Arial"/>
                          <a:hlinkClick r:id="rId4"/>
                        </a:rPr>
                        <a:t>www.hivcare.org</a:t>
                      </a:r>
                      <a:r>
                        <a:rPr lang="en-US" sz="800" b="0" baseline="0" dirty="0">
                          <a:solidFill>
                            <a:schemeClr val="bg1"/>
                          </a:solidFill>
                          <a:latin typeface="Arial"/>
                          <a:cs typeface="Arial"/>
                        </a:rPr>
                        <a:t> </a:t>
                      </a:r>
                      <a:endParaRPr lang="en-US" sz="800" b="0" dirty="0">
                        <a:solidFill>
                          <a:schemeClr val="bg1"/>
                        </a:solidFill>
                        <a:latin typeface="Arial"/>
                        <a:cs typeface="Aria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dirty="0">
                          <a:solidFill>
                            <a:schemeClr val="tx1"/>
                          </a:solidFill>
                          <a:latin typeface="Arial"/>
                          <a:cs typeface="Arial"/>
                        </a:rPr>
                        <a:t>68</a:t>
                      </a:r>
                    </a:p>
                    <a:p>
                      <a:pPr marL="0" marR="0" indent="0" algn="r" defTabSz="457200" rtl="0" eaLnBrk="1" fontAlgn="auto" latinLnBrk="0" hangingPunct="1">
                        <a:lnSpc>
                          <a:spcPct val="100000"/>
                        </a:lnSpc>
                        <a:spcBef>
                          <a:spcPts val="0"/>
                        </a:spcBef>
                        <a:spcAft>
                          <a:spcPts val="0"/>
                        </a:spcAft>
                        <a:buClrTx/>
                        <a:buSzTx/>
                        <a:buFontTx/>
                        <a:buNone/>
                        <a:tabLst/>
                        <a:defRPr/>
                      </a:pPr>
                      <a:r>
                        <a:rPr lang="en-US" sz="1200" b="1" dirty="0">
                          <a:solidFill>
                            <a:srgbClr val="FFFF00"/>
                          </a:solidFill>
                          <a:latin typeface="Arial"/>
                          <a:cs typeface="Arial"/>
                        </a:rPr>
                        <a:t> </a:t>
                      </a:r>
                      <a:r>
                        <a:rPr lang="en-US" sz="1200" b="1" dirty="0">
                          <a:solidFill>
                            <a:schemeClr val="tx1"/>
                          </a:solidFill>
                          <a:latin typeface="Arial"/>
                          <a:cs typeface="Arial"/>
                        </a:rPr>
                        <a:t>in 15 </a:t>
                      </a:r>
                      <a:r>
                        <a:rPr lang="en-US" sz="1200" b="0" dirty="0">
                          <a:solidFill>
                            <a:schemeClr val="tx1"/>
                          </a:solidFill>
                          <a:latin typeface="Arial"/>
                          <a:cs typeface="Arial"/>
                        </a:rPr>
                        <a:t>states &amp;</a:t>
                      </a:r>
                      <a:r>
                        <a:rPr lang="en-US" sz="900" b="0" dirty="0">
                          <a:solidFill>
                            <a:schemeClr val="tx1"/>
                          </a:solidFill>
                          <a:latin typeface="Arial"/>
                          <a:cs typeface="Arial"/>
                        </a:rPr>
                        <a:t> Washington, DC &amp; PR</a:t>
                      </a:r>
                      <a:r>
                        <a:rPr lang="en-US" sz="900" b="0" baseline="30000" dirty="0">
                          <a:solidFill>
                            <a:schemeClr val="tx1"/>
                          </a:solidFill>
                          <a:latin typeface="Arial"/>
                          <a:cs typeface="Arial"/>
                        </a:rPr>
                        <a:t>1</a:t>
                      </a:r>
                    </a:p>
                    <a:p>
                      <a:pPr marL="0" marR="0" indent="0" algn="r" defTabSz="457200" rtl="0" eaLnBrk="1" fontAlgn="auto" latinLnBrk="0" hangingPunct="1">
                        <a:lnSpc>
                          <a:spcPct val="100000"/>
                        </a:lnSpc>
                        <a:spcBef>
                          <a:spcPts val="0"/>
                        </a:spcBef>
                        <a:spcAft>
                          <a:spcPts val="0"/>
                        </a:spcAft>
                        <a:buClrTx/>
                        <a:buSzTx/>
                        <a:buFontTx/>
                        <a:buNone/>
                        <a:tabLst/>
                        <a:defRPr/>
                      </a:pPr>
                      <a:endParaRPr lang="en-US" sz="800" b="0" dirty="0">
                        <a:solidFill>
                          <a:srgbClr val="FFFF00"/>
                        </a:solidFill>
                        <a:latin typeface="Arial"/>
                        <a:cs typeface="Aria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0">
                <a:tc>
                  <a:txBody>
                    <a:bodyPr/>
                    <a:lstStyle/>
                    <a:p>
                      <a:r>
                        <a:rPr lang="en-US" sz="1200" b="0" dirty="0">
                          <a:solidFill>
                            <a:schemeClr val="bg1">
                              <a:lumMod val="50000"/>
                            </a:schemeClr>
                          </a:solidFill>
                          <a:latin typeface="Arial"/>
                          <a:cs typeface="Arial"/>
                        </a:rPr>
                        <a:t>Global AHF Clinics</a:t>
                      </a:r>
                      <a:r>
                        <a:rPr lang="en-US" sz="800" b="0" dirty="0">
                          <a:solidFill>
                            <a:schemeClr val="bg1">
                              <a:lumMod val="50000"/>
                            </a:schemeClr>
                          </a:solidFill>
                          <a:latin typeface="Arial"/>
                          <a:cs typeface="Arial"/>
                        </a:rPr>
                        <a:t> </a:t>
                      </a: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r"/>
                      <a:r>
                        <a:rPr lang="en-US" sz="1200" b="1">
                          <a:solidFill>
                            <a:schemeClr val="tx1"/>
                          </a:solidFill>
                          <a:latin typeface="Arial"/>
                          <a:cs typeface="Arial"/>
                        </a:rPr>
                        <a:t>690</a:t>
                      </a:r>
                      <a:endParaRPr lang="en-US" sz="1200" b="1" dirty="0">
                        <a:solidFill>
                          <a:schemeClr val="tx1"/>
                        </a:solidFill>
                        <a:latin typeface="Arial"/>
                        <a:cs typeface="Aria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b="0" dirty="0">
                          <a:solidFill>
                            <a:schemeClr val="bg1">
                              <a:lumMod val="50000"/>
                            </a:schemeClr>
                          </a:solidFill>
                          <a:latin typeface="Arial"/>
                          <a:cs typeface="Arial"/>
                        </a:rPr>
                        <a:t>AHF</a:t>
                      </a:r>
                      <a:r>
                        <a:rPr lang="en-US" sz="1200" b="0" baseline="0" dirty="0">
                          <a:solidFill>
                            <a:schemeClr val="bg1">
                              <a:lumMod val="50000"/>
                            </a:schemeClr>
                          </a:solidFill>
                          <a:latin typeface="Arial"/>
                          <a:cs typeface="Arial"/>
                        </a:rPr>
                        <a:t> Pharmacy Outlets, US</a:t>
                      </a:r>
                    </a:p>
                    <a:p>
                      <a:pPr marL="0" marR="0" indent="0" algn="l" defTabSz="457200" rtl="0" eaLnBrk="1" fontAlgn="auto" latinLnBrk="0" hangingPunct="1">
                        <a:lnSpc>
                          <a:spcPct val="100000"/>
                        </a:lnSpc>
                        <a:spcBef>
                          <a:spcPts val="0"/>
                        </a:spcBef>
                        <a:spcAft>
                          <a:spcPts val="0"/>
                        </a:spcAft>
                        <a:buClrTx/>
                        <a:buSzTx/>
                        <a:buFontTx/>
                        <a:buNone/>
                        <a:tabLst/>
                        <a:defRPr/>
                      </a:pPr>
                      <a:r>
                        <a:rPr lang="en-US" sz="800" b="0" baseline="0" dirty="0">
                          <a:solidFill>
                            <a:schemeClr val="bg1">
                              <a:lumMod val="50000"/>
                            </a:schemeClr>
                          </a:solidFill>
                          <a:latin typeface="Arial"/>
                          <a:cs typeface="Arial"/>
                        </a:rPr>
                        <a:t>Link: </a:t>
                      </a:r>
                      <a:r>
                        <a:rPr lang="en-US" sz="800" b="0" baseline="0" dirty="0">
                          <a:solidFill>
                            <a:schemeClr val="bg1"/>
                          </a:solidFill>
                          <a:latin typeface="Arial"/>
                          <a:cs typeface="Arial"/>
                        </a:rPr>
                        <a:t> </a:t>
                      </a:r>
                      <a:r>
                        <a:rPr lang="en-US" sz="800" b="0" baseline="0" dirty="0">
                          <a:solidFill>
                            <a:schemeClr val="bg1"/>
                          </a:solidFill>
                          <a:latin typeface="Arial"/>
                          <a:cs typeface="Arial"/>
                          <a:hlinkClick r:id="rId5"/>
                        </a:rPr>
                        <a:t>www.ahfpharmacy.org</a:t>
                      </a:r>
                      <a:r>
                        <a:rPr lang="en-US" sz="800" b="0" baseline="0" dirty="0">
                          <a:solidFill>
                            <a:schemeClr val="bg1"/>
                          </a:solidFill>
                          <a:latin typeface="Arial"/>
                          <a:cs typeface="Arial"/>
                        </a:rPr>
                        <a:t> </a:t>
                      </a:r>
                      <a:endParaRPr lang="en-US" sz="800" b="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dirty="0">
                          <a:solidFill>
                            <a:schemeClr val="tx1"/>
                          </a:solidFill>
                          <a:latin typeface="Arial"/>
                          <a:cs typeface="Arial"/>
                        </a:rPr>
                        <a:t>56 </a:t>
                      </a:r>
                      <a:r>
                        <a:rPr lang="en-US" sz="1200" b="1">
                          <a:solidFill>
                            <a:schemeClr val="tx1"/>
                          </a:solidFill>
                          <a:latin typeface="Arial"/>
                          <a:cs typeface="Arial"/>
                        </a:rPr>
                        <a:t>in 15 </a:t>
                      </a:r>
                      <a:r>
                        <a:rPr lang="en-US" sz="1200" b="0" dirty="0">
                          <a:solidFill>
                            <a:schemeClr val="tx1"/>
                          </a:solidFill>
                          <a:latin typeface="Arial"/>
                          <a:cs typeface="Arial"/>
                        </a:rPr>
                        <a:t>states &amp; </a:t>
                      </a:r>
                      <a:r>
                        <a:rPr lang="en-US" sz="900" b="0" dirty="0">
                          <a:solidFill>
                            <a:schemeClr val="tx1"/>
                          </a:solidFill>
                          <a:latin typeface="Arial"/>
                          <a:cs typeface="Arial"/>
                        </a:rPr>
                        <a:t>Washington, DC &amp; PR</a:t>
                      </a:r>
                      <a:r>
                        <a:rPr lang="en-US" sz="900" b="0" baseline="30000" dirty="0">
                          <a:solidFill>
                            <a:schemeClr val="tx1"/>
                          </a:solidFill>
                          <a:latin typeface="Arial"/>
                          <a:cs typeface="Arial"/>
                        </a:rPr>
                        <a:t>1</a:t>
                      </a:r>
                      <a:endParaRPr lang="en-US" sz="900" b="0" dirty="0">
                        <a:solidFill>
                          <a:schemeClr val="tx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r h="0">
                <a:tc>
                  <a:txBody>
                    <a:bodyPr/>
                    <a:lstStyle/>
                    <a:p>
                      <a:r>
                        <a:rPr lang="en-US" sz="1200" b="0" dirty="0">
                          <a:solidFill>
                            <a:schemeClr val="bg1">
                              <a:lumMod val="50000"/>
                            </a:schemeClr>
                          </a:solidFill>
                          <a:latin typeface="Arial"/>
                          <a:cs typeface="Arial"/>
                        </a:rPr>
                        <a:t>Out of the Closet Stores, US</a:t>
                      </a:r>
                    </a:p>
                    <a:p>
                      <a:r>
                        <a:rPr lang="en-US" sz="800" b="0" baseline="0" dirty="0">
                          <a:solidFill>
                            <a:schemeClr val="bg1">
                              <a:lumMod val="50000"/>
                            </a:schemeClr>
                          </a:solidFill>
                          <a:latin typeface="Arial"/>
                          <a:cs typeface="Arial"/>
                        </a:rPr>
                        <a:t>Link:</a:t>
                      </a:r>
                      <a:r>
                        <a:rPr lang="en-US" sz="800" b="0" baseline="0" dirty="0">
                          <a:solidFill>
                            <a:schemeClr val="bg1"/>
                          </a:solidFill>
                          <a:latin typeface="Arial"/>
                          <a:cs typeface="Arial"/>
                        </a:rPr>
                        <a:t>  </a:t>
                      </a:r>
                      <a:r>
                        <a:rPr lang="en-US" sz="800" b="0" baseline="0" dirty="0">
                          <a:solidFill>
                            <a:schemeClr val="bg1"/>
                          </a:solidFill>
                          <a:latin typeface="Arial"/>
                          <a:cs typeface="Arial"/>
                          <a:hlinkClick r:id="rId6"/>
                        </a:rPr>
                        <a:t>www.outofthecloset.org</a:t>
                      </a:r>
                      <a:r>
                        <a:rPr lang="en-US" sz="800" b="0" baseline="0" dirty="0">
                          <a:solidFill>
                            <a:schemeClr val="bg1"/>
                          </a:solidFill>
                          <a:latin typeface="Arial"/>
                          <a:cs typeface="Arial"/>
                        </a:rPr>
                        <a:t> </a:t>
                      </a:r>
                      <a:endParaRPr lang="en-US" sz="800" b="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dirty="0">
                          <a:solidFill>
                            <a:schemeClr val="tx1"/>
                          </a:solidFill>
                          <a:latin typeface="Arial"/>
                          <a:cs typeface="Arial"/>
                        </a:rPr>
                        <a:t>20 </a:t>
                      </a:r>
                      <a:r>
                        <a:rPr lang="en-US" sz="1200" b="1">
                          <a:solidFill>
                            <a:schemeClr val="tx1"/>
                          </a:solidFill>
                          <a:latin typeface="Arial"/>
                          <a:cs typeface="Arial"/>
                        </a:rPr>
                        <a:t>in 7 </a:t>
                      </a:r>
                      <a:r>
                        <a:rPr lang="en-US" sz="1200" b="0" dirty="0">
                          <a:solidFill>
                            <a:schemeClr val="tx1"/>
                          </a:solidFill>
                          <a:latin typeface="Arial"/>
                          <a:cs typeface="Arial"/>
                        </a:rPr>
                        <a:t>states </a:t>
                      </a:r>
                    </a:p>
                    <a:p>
                      <a:pPr algn="r"/>
                      <a:endParaRPr lang="en-US" sz="800" b="0" dirty="0">
                        <a:solidFill>
                          <a:srgbClr val="FFFF00"/>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0">
                <a:tc>
                  <a:txBody>
                    <a:bodyPr/>
                    <a:lstStyle/>
                    <a:p>
                      <a:r>
                        <a:rPr lang="en-US" sz="1100" b="0" dirty="0">
                          <a:solidFill>
                            <a:schemeClr val="bg1">
                              <a:lumMod val="50000"/>
                            </a:schemeClr>
                          </a:solidFill>
                          <a:latin typeface="Arial"/>
                          <a:cs typeface="Arial"/>
                        </a:rPr>
                        <a:t>AHF Wellness Centers</a:t>
                      </a:r>
                    </a:p>
                    <a:p>
                      <a:r>
                        <a:rPr lang="en-US" sz="800" b="0" baseline="0" dirty="0">
                          <a:solidFill>
                            <a:schemeClr val="bg1">
                              <a:lumMod val="50000"/>
                            </a:schemeClr>
                          </a:solidFill>
                          <a:latin typeface="Arial"/>
                          <a:cs typeface="Arial"/>
                        </a:rPr>
                        <a:t>Link:  </a:t>
                      </a:r>
                      <a:r>
                        <a:rPr lang="en-US" sz="800" b="0" baseline="0" dirty="0">
                          <a:solidFill>
                            <a:schemeClr val="bg1"/>
                          </a:solidFill>
                          <a:latin typeface="Arial"/>
                          <a:cs typeface="Arial"/>
                          <a:hlinkClick r:id="rId7"/>
                        </a:rPr>
                        <a:t>www.freestdcheck.org</a:t>
                      </a:r>
                      <a:r>
                        <a:rPr lang="en-US" sz="800" b="0" baseline="0" dirty="0">
                          <a:solidFill>
                            <a:schemeClr val="bg1"/>
                          </a:solidFill>
                          <a:latin typeface="Arial"/>
                          <a:cs typeface="Arial"/>
                        </a:rPr>
                        <a:t>  </a:t>
                      </a:r>
                      <a:endParaRPr lang="en-US" sz="800" b="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dirty="0">
                          <a:solidFill>
                            <a:schemeClr val="tx1"/>
                          </a:solidFill>
                          <a:latin typeface="Arial"/>
                          <a:cs typeface="Arial"/>
                        </a:rPr>
                        <a:t>24 in 9 </a:t>
                      </a:r>
                      <a:r>
                        <a:rPr lang="en-US" sz="1200" b="0" dirty="0">
                          <a:solidFill>
                            <a:schemeClr val="tx1"/>
                          </a:solidFill>
                          <a:latin typeface="Arial"/>
                          <a:cs typeface="Arial"/>
                        </a:rPr>
                        <a:t>states &amp; </a:t>
                      </a:r>
                      <a:r>
                        <a:rPr lang="en-US" sz="1000" b="0" dirty="0">
                          <a:solidFill>
                            <a:schemeClr val="tx1"/>
                          </a:solidFill>
                          <a:latin typeface="Arial"/>
                          <a:cs typeface="Arial"/>
                        </a:rPr>
                        <a:t>Washington, DC</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0">
                <a:tc>
                  <a:txBody>
                    <a:bodyPr/>
                    <a:lstStyle/>
                    <a:p>
                      <a:r>
                        <a:rPr lang="en-US" sz="1100" b="0" dirty="0">
                          <a:solidFill>
                            <a:schemeClr val="bg1">
                              <a:lumMod val="50000"/>
                            </a:schemeClr>
                          </a:solidFill>
                          <a:latin typeface="Arial"/>
                          <a:cs typeface="Arial"/>
                        </a:rPr>
                        <a:t>Wellness</a:t>
                      </a:r>
                      <a:r>
                        <a:rPr lang="en-US" sz="1100" b="0" baseline="0" dirty="0">
                          <a:solidFill>
                            <a:schemeClr val="bg1">
                              <a:lumMod val="50000"/>
                            </a:schemeClr>
                          </a:solidFill>
                          <a:latin typeface="Arial"/>
                          <a:cs typeface="Arial"/>
                        </a:rPr>
                        <a:t> Centers, Global</a:t>
                      </a:r>
                      <a:endParaRPr lang="en-US" sz="1100" b="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dirty="0">
                          <a:solidFill>
                            <a:schemeClr val="tx1"/>
                          </a:solidFill>
                          <a:latin typeface="Arial"/>
                          <a:cs typeface="Arial"/>
                        </a:rPr>
                        <a:t>7 in 4 </a:t>
                      </a:r>
                      <a:r>
                        <a:rPr lang="en-US" sz="1200" b="0" dirty="0">
                          <a:solidFill>
                            <a:schemeClr val="tx1"/>
                          </a:solidFill>
                          <a:latin typeface="Arial"/>
                          <a:cs typeface="Arial"/>
                        </a:rPr>
                        <a:t>countries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900" b="0" dirty="0">
                          <a:solidFill>
                            <a:schemeClr val="tx1">
                              <a:lumMod val="50000"/>
                              <a:lumOff val="50000"/>
                            </a:schemeClr>
                          </a:solidFill>
                          <a:latin typeface="Arial"/>
                          <a:cs typeface="Arial"/>
                        </a:rPr>
                        <a:t>Free</a:t>
                      </a:r>
                      <a:r>
                        <a:rPr lang="en-US" sz="900" b="0" baseline="0" dirty="0">
                          <a:solidFill>
                            <a:schemeClr val="tx1">
                              <a:lumMod val="50000"/>
                              <a:lumOff val="50000"/>
                            </a:schemeClr>
                          </a:solidFill>
                          <a:latin typeface="Arial"/>
                          <a:cs typeface="Arial"/>
                        </a:rPr>
                        <a:t> HIV Tests provided, </a:t>
                      </a:r>
                      <a:r>
                        <a:rPr lang="en-US" sz="900" b="1" baseline="0" dirty="0">
                          <a:solidFill>
                            <a:schemeClr val="tx1">
                              <a:lumMod val="50000"/>
                              <a:lumOff val="50000"/>
                            </a:schemeClr>
                          </a:solidFill>
                          <a:latin typeface="Arial"/>
                          <a:cs typeface="Arial"/>
                        </a:rPr>
                        <a:t>US</a:t>
                      </a:r>
                      <a:r>
                        <a:rPr lang="en-US" sz="900" b="0" baseline="0" dirty="0">
                          <a:solidFill>
                            <a:schemeClr val="tx1">
                              <a:lumMod val="50000"/>
                              <a:lumOff val="50000"/>
                            </a:schemeClr>
                          </a:solidFill>
                          <a:latin typeface="Arial"/>
                          <a:cs typeface="Arial"/>
                        </a:rPr>
                        <a:t>              </a:t>
                      </a:r>
                      <a:r>
                        <a:rPr lang="en-US" sz="900" b="0" i="0" dirty="0">
                          <a:solidFill>
                            <a:schemeClr val="tx1">
                              <a:lumMod val="50000"/>
                              <a:lumOff val="50000"/>
                            </a:schemeClr>
                          </a:solidFill>
                          <a:latin typeface="Arial"/>
                          <a:cs typeface="Arial"/>
                        </a:rPr>
                        <a:t>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900" b="0" strike="noStrike" baseline="0">
                          <a:solidFill>
                            <a:schemeClr val="tx1">
                              <a:lumMod val="50000"/>
                              <a:lumOff val="50000"/>
                            </a:schemeClr>
                          </a:solidFill>
                          <a:latin typeface="Arial"/>
                          <a:cs typeface="Arial"/>
                        </a:rPr>
                        <a:t>2,179 HIV+</a:t>
                      </a:r>
                      <a:r>
                        <a:rPr lang="en-US" sz="900" b="0" strike="noStrike" baseline="0" dirty="0">
                          <a:solidFill>
                            <a:schemeClr val="tx1">
                              <a:lumMod val="50000"/>
                              <a:lumOff val="50000"/>
                            </a:schemeClr>
                          </a:solidFill>
                          <a:latin typeface="Arial"/>
                          <a:cs typeface="Arial"/>
                        </a:rPr>
                        <a:t>s identified &amp; (0.98% rate )</a:t>
                      </a:r>
                      <a:r>
                        <a:rPr lang="en-US" sz="1100" b="1" strike="noStrike" baseline="0" dirty="0">
                          <a:solidFill>
                            <a:schemeClr val="tx1">
                              <a:lumMod val="50000"/>
                              <a:lumOff val="50000"/>
                            </a:schemeClr>
                          </a:solidFill>
                          <a:latin typeface="Arial"/>
                          <a:cs typeface="Arial"/>
                        </a:rPr>
                        <a:t> </a:t>
                      </a:r>
                      <a:r>
                        <a:rPr lang="en-US" sz="900" b="0" strike="noStrike" baseline="0" dirty="0">
                          <a:solidFill>
                            <a:schemeClr val="tx1">
                              <a:lumMod val="50000"/>
                              <a:lumOff val="50000"/>
                            </a:schemeClr>
                          </a:solidFill>
                          <a:latin typeface="Arial"/>
                          <a:cs typeface="Arial"/>
                        </a:rPr>
                        <a:t> </a:t>
                      </a:r>
                      <a:r>
                        <a:rPr lang="en-US" sz="900" b="0" i="0" strike="noStrike" dirty="0">
                          <a:solidFill>
                            <a:schemeClr val="tx1">
                              <a:lumMod val="50000"/>
                              <a:lumOff val="50000"/>
                            </a:schemeClr>
                          </a:solidFill>
                          <a:latin typeface="Arial"/>
                          <a:cs typeface="Arial"/>
                        </a:rPr>
                        <a:t>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900" b="0" baseline="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r>
                        <a:rPr lang="en-US" sz="1200" b="1" i="0" dirty="0">
                          <a:solidFill>
                            <a:schemeClr val="tx1"/>
                          </a:solidFill>
                          <a:latin typeface="Arial"/>
                          <a:cs typeface="Arial"/>
                        </a:rPr>
                        <a:t>2019:    221,277</a:t>
                      </a:r>
                    </a:p>
                    <a:p>
                      <a:pPr algn="r"/>
                      <a:r>
                        <a:rPr lang="en-US" sz="900" b="0" dirty="0">
                          <a:solidFill>
                            <a:schemeClr val="tx1"/>
                          </a:solidFill>
                          <a:latin typeface="Arial"/>
                          <a:cs typeface="Arial"/>
                        </a:rPr>
                        <a:t>  In</a:t>
                      </a:r>
                      <a:r>
                        <a:rPr lang="en-US" sz="900" b="0" baseline="0" dirty="0">
                          <a:solidFill>
                            <a:schemeClr val="tx1"/>
                          </a:solidFill>
                          <a:latin typeface="Arial"/>
                          <a:cs typeface="Arial"/>
                        </a:rPr>
                        <a:t> </a:t>
                      </a:r>
                      <a:r>
                        <a:rPr lang="en-US" sz="900" b="0" dirty="0">
                          <a:solidFill>
                            <a:schemeClr val="tx1"/>
                          </a:solidFill>
                          <a:latin typeface="Arial"/>
                          <a:cs typeface="Arial"/>
                        </a:rPr>
                        <a:t>2018:         </a:t>
                      </a:r>
                      <a:r>
                        <a:rPr lang="en-US" sz="900" b="0" baseline="0" dirty="0">
                          <a:solidFill>
                            <a:schemeClr val="tx1"/>
                          </a:solidFill>
                          <a:latin typeface="Arial"/>
                          <a:cs typeface="Arial"/>
                        </a:rPr>
                        <a:t> </a:t>
                      </a:r>
                      <a:r>
                        <a:rPr lang="en-US" sz="900" b="1" i="0" dirty="0">
                          <a:solidFill>
                            <a:schemeClr val="tx1"/>
                          </a:solidFill>
                          <a:latin typeface="Arial"/>
                          <a:cs typeface="Arial"/>
                        </a:rPr>
                        <a:t>199,975</a:t>
                      </a:r>
                    </a:p>
                    <a:p>
                      <a:pPr algn="r"/>
                      <a:r>
                        <a:rPr lang="en-US" sz="900" b="0" dirty="0">
                          <a:solidFill>
                            <a:schemeClr val="tx1"/>
                          </a:solidFill>
                          <a:latin typeface="Arial"/>
                          <a:cs typeface="Arial"/>
                        </a:rPr>
                        <a:t>In</a:t>
                      </a:r>
                      <a:r>
                        <a:rPr lang="en-US" sz="900" b="0" baseline="0" dirty="0">
                          <a:solidFill>
                            <a:schemeClr val="tx1"/>
                          </a:solidFill>
                          <a:latin typeface="Arial"/>
                          <a:cs typeface="Arial"/>
                        </a:rPr>
                        <a:t> </a:t>
                      </a:r>
                      <a:r>
                        <a:rPr lang="en-US" sz="900" b="0" dirty="0">
                          <a:solidFill>
                            <a:schemeClr val="tx1"/>
                          </a:solidFill>
                          <a:latin typeface="Arial"/>
                          <a:cs typeface="Arial"/>
                        </a:rPr>
                        <a:t>2017:          </a:t>
                      </a:r>
                      <a:r>
                        <a:rPr lang="en-US" sz="900" b="0" baseline="0" dirty="0">
                          <a:solidFill>
                            <a:schemeClr val="tx1"/>
                          </a:solidFill>
                          <a:latin typeface="Arial"/>
                          <a:cs typeface="Arial"/>
                        </a:rPr>
                        <a:t> </a:t>
                      </a:r>
                      <a:r>
                        <a:rPr lang="en-US" sz="900" b="1" i="0" dirty="0">
                          <a:solidFill>
                            <a:schemeClr val="tx1"/>
                          </a:solidFill>
                          <a:latin typeface="Arial"/>
                          <a:cs typeface="Arial"/>
                        </a:rPr>
                        <a:t>186,223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0">
                <a:tc>
                  <a:txBody>
                    <a:bodyPr/>
                    <a:lstStyle/>
                    <a:p>
                      <a:r>
                        <a:rPr lang="en-US" sz="900" b="0" dirty="0">
                          <a:solidFill>
                            <a:schemeClr val="bg1">
                              <a:lumMod val="50000"/>
                            </a:schemeClr>
                          </a:solidFill>
                          <a:latin typeface="Arial"/>
                          <a:cs typeface="Arial"/>
                        </a:rPr>
                        <a:t>Free HIV Tests</a:t>
                      </a:r>
                      <a:r>
                        <a:rPr lang="en-US" sz="900" b="0" baseline="0" dirty="0">
                          <a:solidFill>
                            <a:schemeClr val="bg1">
                              <a:lumMod val="50000"/>
                            </a:schemeClr>
                          </a:solidFill>
                          <a:latin typeface="Arial"/>
                          <a:cs typeface="Arial"/>
                        </a:rPr>
                        <a:t> Done</a:t>
                      </a:r>
                      <a:r>
                        <a:rPr lang="en-US" sz="900" b="1" baseline="0" dirty="0">
                          <a:solidFill>
                            <a:schemeClr val="bg1">
                              <a:lumMod val="50000"/>
                            </a:schemeClr>
                          </a:solidFill>
                          <a:latin typeface="Arial"/>
                          <a:cs typeface="Arial"/>
                        </a:rPr>
                        <a:t>, GLOBAL </a:t>
                      </a:r>
                      <a:r>
                        <a:rPr lang="en-US" sz="900" b="0" strike="noStrike" baseline="0" dirty="0">
                          <a:solidFill>
                            <a:schemeClr val="tx1">
                              <a:lumMod val="50000"/>
                              <a:lumOff val="50000"/>
                            </a:schemeClr>
                          </a:solidFill>
                          <a:latin typeface="Arial"/>
                          <a:cs typeface="Arial"/>
                        </a:rPr>
                        <a:t>139,243 HIV+s identified (3.1%)-2019</a:t>
                      </a:r>
                    </a:p>
                    <a:p>
                      <a:r>
                        <a:rPr lang="en-US" sz="800" b="0" baseline="0" dirty="0">
                          <a:solidFill>
                            <a:schemeClr val="bg1">
                              <a:lumMod val="50000"/>
                            </a:schemeClr>
                          </a:solidFill>
                          <a:latin typeface="Arial"/>
                          <a:cs typeface="Arial"/>
                        </a:rPr>
                        <a:t>Link: </a:t>
                      </a:r>
                      <a:r>
                        <a:rPr lang="en-US" sz="800" b="0" baseline="0" dirty="0">
                          <a:solidFill>
                            <a:srgbClr val="FF0000"/>
                          </a:solidFill>
                          <a:latin typeface="Arial"/>
                          <a:cs typeface="Arial"/>
                          <a:hlinkClick r:id="rId8"/>
                        </a:rPr>
                        <a:t>http://www.freehivtest.net</a:t>
                      </a:r>
                      <a:r>
                        <a:rPr lang="en-US" sz="800" b="0" baseline="0" dirty="0">
                          <a:solidFill>
                            <a:srgbClr val="FF0000"/>
                          </a:solidFill>
                          <a:latin typeface="Arial"/>
                          <a:cs typeface="Arial"/>
                        </a:rPr>
                        <a: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200" b="1" dirty="0">
                          <a:solidFill>
                            <a:schemeClr val="tx1"/>
                          </a:solidFill>
                          <a:latin typeface="Arial"/>
                          <a:cs typeface="Arial"/>
                        </a:rPr>
                        <a:t> 2019:  4,463,357</a:t>
                      </a:r>
                    </a:p>
                    <a:p>
                      <a:pPr marL="0" marR="0" indent="0" algn="r" defTabSz="4572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Arial"/>
                          <a:cs typeface="Arial"/>
                        </a:rPr>
                        <a:t>In 2018:      </a:t>
                      </a:r>
                      <a:r>
                        <a:rPr lang="en-US" sz="1050" b="0" dirty="0">
                          <a:solidFill>
                            <a:schemeClr val="tx1"/>
                          </a:solidFill>
                          <a:latin typeface="Arial"/>
                          <a:cs typeface="Arial"/>
                        </a:rPr>
                        <a:t>4,672,370</a:t>
                      </a:r>
                    </a:p>
                    <a:p>
                      <a:pPr marL="0" marR="0" indent="0" algn="r" defTabSz="457200" rtl="0" eaLnBrk="1" fontAlgn="auto" latinLnBrk="0" hangingPunct="1">
                        <a:lnSpc>
                          <a:spcPct val="100000"/>
                        </a:lnSpc>
                        <a:spcBef>
                          <a:spcPts val="0"/>
                        </a:spcBef>
                        <a:spcAft>
                          <a:spcPts val="0"/>
                        </a:spcAft>
                        <a:buClrTx/>
                        <a:buSzTx/>
                        <a:buFontTx/>
                        <a:buNone/>
                        <a:tabLst/>
                        <a:defRPr/>
                      </a:pPr>
                      <a:r>
                        <a:rPr lang="en-US" sz="900" b="0" dirty="0">
                          <a:solidFill>
                            <a:schemeClr val="tx1"/>
                          </a:solidFill>
                          <a:latin typeface="Arial"/>
                          <a:cs typeface="Arial"/>
                        </a:rPr>
                        <a:t>In 2017:      </a:t>
                      </a:r>
                      <a:r>
                        <a:rPr lang="en-US" sz="1050" b="0" dirty="0">
                          <a:solidFill>
                            <a:schemeClr val="tx1"/>
                          </a:solidFill>
                          <a:latin typeface="Arial"/>
                          <a:cs typeface="Arial"/>
                        </a:rPr>
                        <a:t>4,233,744</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32987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900" b="0" dirty="0">
                          <a:solidFill>
                            <a:schemeClr val="bg1">
                              <a:lumMod val="50000"/>
                            </a:schemeClr>
                          </a:solidFill>
                          <a:latin typeface="Arial"/>
                          <a:cs typeface="Arial"/>
                        </a:rPr>
                        <a:t># of Mobile Testing</a:t>
                      </a:r>
                      <a:r>
                        <a:rPr lang="en-US" sz="900" b="0" baseline="0" dirty="0">
                          <a:solidFill>
                            <a:schemeClr val="bg1">
                              <a:lumMod val="50000"/>
                            </a:schemeClr>
                          </a:solidFill>
                          <a:latin typeface="Arial"/>
                          <a:cs typeface="Arial"/>
                        </a:rPr>
                        <a:t> Units—US </a:t>
                      </a:r>
                      <a:endParaRPr lang="en-US" sz="900" b="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200" b="1" dirty="0">
                          <a:solidFill>
                            <a:schemeClr val="tx1"/>
                          </a:solidFill>
                          <a:latin typeface="Arial"/>
                          <a:cs typeface="Arial"/>
                        </a:rPr>
                        <a:t>15</a:t>
                      </a:r>
                      <a:r>
                        <a:rPr lang="en-US" sz="1200" b="1" baseline="0" dirty="0">
                          <a:solidFill>
                            <a:schemeClr val="tx1"/>
                          </a:solidFill>
                          <a:latin typeface="Arial"/>
                          <a:cs typeface="Arial"/>
                        </a:rPr>
                        <a:t> </a:t>
                      </a:r>
                      <a:r>
                        <a:rPr lang="en-US" sz="1200" b="1" dirty="0">
                          <a:solidFill>
                            <a:schemeClr val="tx1"/>
                          </a:solidFill>
                          <a:latin typeface="Arial"/>
                          <a:cs typeface="Arial"/>
                        </a:rPr>
                        <a:t>in 9 </a:t>
                      </a:r>
                      <a:r>
                        <a:rPr lang="en-US" sz="1200" b="0" dirty="0">
                          <a:solidFill>
                            <a:schemeClr val="tx1"/>
                          </a:solidFill>
                          <a:latin typeface="Arial"/>
                          <a:cs typeface="Arial"/>
                        </a:rPr>
                        <a:t>states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000" b="0" dirty="0">
                          <a:solidFill>
                            <a:schemeClr val="bg1">
                              <a:lumMod val="50000"/>
                            </a:schemeClr>
                          </a:solidFill>
                          <a:latin typeface="Arial"/>
                          <a:cs typeface="Arial"/>
                        </a:rPr>
                        <a:t>#</a:t>
                      </a:r>
                      <a:r>
                        <a:rPr lang="en-US" sz="1000" b="0" baseline="0" dirty="0">
                          <a:solidFill>
                            <a:schemeClr val="bg1">
                              <a:lumMod val="50000"/>
                            </a:schemeClr>
                          </a:solidFill>
                          <a:latin typeface="Arial"/>
                          <a:cs typeface="Arial"/>
                        </a:rPr>
                        <a:t> </a:t>
                      </a:r>
                      <a:r>
                        <a:rPr lang="en-US" sz="1000" b="0" dirty="0">
                          <a:solidFill>
                            <a:schemeClr val="bg1">
                              <a:lumMod val="50000"/>
                            </a:schemeClr>
                          </a:solidFill>
                          <a:latin typeface="Arial"/>
                          <a:cs typeface="Arial"/>
                        </a:rPr>
                        <a:t>of Mobile Testing</a:t>
                      </a:r>
                      <a:r>
                        <a:rPr lang="en-US" sz="1000" b="0" baseline="0" dirty="0">
                          <a:solidFill>
                            <a:schemeClr val="bg1">
                              <a:lumMod val="50000"/>
                            </a:schemeClr>
                          </a:solidFill>
                          <a:latin typeface="Arial"/>
                          <a:cs typeface="Arial"/>
                        </a:rPr>
                        <a:t> Units—Global </a:t>
                      </a:r>
                      <a:endParaRPr lang="en-US" sz="1000" b="0" dirty="0">
                        <a:solidFill>
                          <a:schemeClr val="bg1">
                            <a:lumMod val="50000"/>
                          </a:schemeClr>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latin typeface="Arial"/>
                          <a:cs typeface="Arial"/>
                        </a:rPr>
                        <a:t>6 </a:t>
                      </a:r>
                      <a:r>
                        <a:rPr lang="en-US" sz="1100" b="1" dirty="0">
                          <a:solidFill>
                            <a:schemeClr val="tx1"/>
                          </a:solidFill>
                          <a:latin typeface="Arial"/>
                          <a:cs typeface="Arial"/>
                        </a:rPr>
                        <a:t>in 5 </a:t>
                      </a:r>
                      <a:r>
                        <a:rPr lang="en-US" sz="1100" b="0" dirty="0">
                          <a:solidFill>
                            <a:schemeClr val="tx1"/>
                          </a:solidFill>
                          <a:latin typeface="Arial"/>
                          <a:cs typeface="Arial"/>
                        </a:rPr>
                        <a:t>countries</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900" b="1" baseline="0" dirty="0">
                          <a:solidFill>
                            <a:schemeClr val="bg1">
                              <a:lumMod val="50000"/>
                            </a:schemeClr>
                          </a:solidFill>
                          <a:latin typeface="Arial"/>
                          <a:cs typeface="Arial"/>
                        </a:rPr>
                        <a:t>Free condoms </a:t>
                      </a:r>
                      <a:r>
                        <a:rPr lang="en-US" sz="900" b="0" baseline="0" dirty="0">
                          <a:solidFill>
                            <a:schemeClr val="bg1">
                              <a:lumMod val="50000"/>
                            </a:schemeClr>
                          </a:solidFill>
                          <a:latin typeface="Arial"/>
                          <a:cs typeface="Arial"/>
                        </a:rPr>
                        <a:t>distributed  </a:t>
                      </a:r>
                      <a:r>
                        <a:rPr lang="en-US" sz="1100" b="1" baseline="0" dirty="0">
                          <a:solidFill>
                            <a:schemeClr val="tx1"/>
                          </a:solidFill>
                          <a:latin typeface="Arial"/>
                          <a:cs typeface="Arial"/>
                        </a:rPr>
                        <a:t>2019</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900" b="1" baseline="0" dirty="0">
                        <a:solidFill>
                          <a:schemeClr val="bg1"/>
                        </a:solidFill>
                        <a:latin typeface="Arial"/>
                        <a:cs typeface="Arial"/>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900" b="1" baseline="0" dirty="0">
                          <a:solidFill>
                            <a:schemeClr val="bg1">
                              <a:lumMod val="50000"/>
                            </a:schemeClr>
                          </a:solidFill>
                          <a:latin typeface="Arial"/>
                          <a:cs typeface="Arial"/>
                        </a:rPr>
                        <a:t>Free condoms </a:t>
                      </a:r>
                      <a:r>
                        <a:rPr lang="en-US" sz="900" b="0" baseline="0" dirty="0">
                          <a:solidFill>
                            <a:schemeClr val="bg1">
                              <a:lumMod val="50000"/>
                            </a:schemeClr>
                          </a:solidFill>
                          <a:latin typeface="Arial"/>
                          <a:cs typeface="Arial"/>
                        </a:rPr>
                        <a:t>distributed  </a:t>
                      </a:r>
                      <a:r>
                        <a:rPr lang="en-US" sz="1000" b="1" baseline="0" dirty="0">
                          <a:solidFill>
                            <a:schemeClr val="bg1">
                              <a:lumMod val="50000"/>
                            </a:schemeClr>
                          </a:solidFill>
                          <a:latin typeface="Arial"/>
                          <a:cs typeface="Arial"/>
                        </a:rPr>
                        <a:t>2018</a:t>
                      </a:r>
                      <a:r>
                        <a:rPr lang="en-US" sz="1000" b="0" baseline="0" dirty="0">
                          <a:solidFill>
                            <a:schemeClr val="bg1">
                              <a:lumMod val="50000"/>
                            </a:schemeClr>
                          </a:solidFill>
                          <a:latin typeface="Arial"/>
                          <a:cs typeface="Arial"/>
                        </a:rPr>
                        <a:t> </a:t>
                      </a:r>
                    </a:p>
                    <a:p>
                      <a:pPr marL="0" marR="0" indent="0" algn="l" defTabSz="457200" rtl="0" eaLnBrk="1" fontAlgn="auto" latinLnBrk="0" hangingPunct="1">
                        <a:lnSpc>
                          <a:spcPct val="100000"/>
                        </a:lnSpc>
                        <a:spcBef>
                          <a:spcPts val="0"/>
                        </a:spcBef>
                        <a:spcAft>
                          <a:spcPts val="0"/>
                        </a:spcAft>
                        <a:buClrTx/>
                        <a:buSzTx/>
                        <a:buFontTx/>
                        <a:buNone/>
                        <a:tabLst/>
                        <a:defRPr/>
                      </a:pPr>
                      <a:r>
                        <a:rPr lang="en-US" sz="900" b="1" baseline="0" dirty="0">
                          <a:solidFill>
                            <a:schemeClr val="bg1">
                              <a:lumMod val="50000"/>
                            </a:schemeClr>
                          </a:solidFill>
                          <a:latin typeface="Arial"/>
                          <a:cs typeface="Arial"/>
                        </a:rPr>
                        <a:t>Free condoms </a:t>
                      </a:r>
                      <a:r>
                        <a:rPr lang="en-US" sz="900" b="0" baseline="0" dirty="0">
                          <a:solidFill>
                            <a:schemeClr val="bg1">
                              <a:lumMod val="50000"/>
                            </a:schemeClr>
                          </a:solidFill>
                          <a:latin typeface="Arial"/>
                          <a:cs typeface="Arial"/>
                        </a:rPr>
                        <a:t>distributed  </a:t>
                      </a:r>
                      <a:r>
                        <a:rPr lang="en-US" sz="1000" b="0" baseline="0" dirty="0">
                          <a:solidFill>
                            <a:schemeClr val="bg1">
                              <a:lumMod val="50000"/>
                            </a:schemeClr>
                          </a:solidFill>
                          <a:latin typeface="Arial"/>
                          <a:cs typeface="Arial"/>
                        </a:rPr>
                        <a:t>2017 </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200" b="1" baseline="0" dirty="0">
                        <a:solidFill>
                          <a:schemeClr val="bg1"/>
                        </a:solidFill>
                        <a:latin typeface="Arial"/>
                        <a:cs typeface="Arial"/>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900" b="0" baseline="0" dirty="0">
                        <a:solidFill>
                          <a:schemeClr val="bg1"/>
                        </a:solidFill>
                        <a:latin typeface="Arial"/>
                        <a:cs typeface="Arial"/>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900" b="0" dirty="0">
                        <a:solidFill>
                          <a:schemeClr val="bg1"/>
                        </a:solidFill>
                        <a:latin typeface="Arial"/>
                        <a:cs typeface="Aria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latin typeface="Arial"/>
                          <a:cs typeface="Arial"/>
                        </a:rPr>
                        <a:t>91,021,890</a:t>
                      </a:r>
                    </a:p>
                    <a:p>
                      <a:pPr marL="0" marR="0" indent="0" algn="r" defTabSz="457200" rtl="0" eaLnBrk="1" fontAlgn="auto" latinLnBrk="0" hangingPunct="1">
                        <a:lnSpc>
                          <a:spcPct val="100000"/>
                        </a:lnSpc>
                        <a:spcBef>
                          <a:spcPts val="0"/>
                        </a:spcBef>
                        <a:spcAft>
                          <a:spcPts val="0"/>
                        </a:spcAft>
                        <a:buClrTx/>
                        <a:buSzTx/>
                        <a:buFontTx/>
                        <a:buNone/>
                        <a:tabLst/>
                        <a:defRPr/>
                      </a:pPr>
                      <a:endParaRPr lang="en-US" sz="800" b="1" baseline="0" dirty="0">
                        <a:solidFill>
                          <a:srgbClr val="FFFF00"/>
                        </a:solidFill>
                        <a:latin typeface="Arial"/>
                        <a:cs typeface="Arial"/>
                      </a:endParaRPr>
                    </a:p>
                    <a:p>
                      <a:pPr marL="0" marR="0" indent="0" algn="r" defTabSz="457200"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latin typeface="Arial"/>
                          <a:cs typeface="Arial"/>
                        </a:rPr>
                        <a:t>66,244,564</a:t>
                      </a:r>
                    </a:p>
                    <a:p>
                      <a:pPr marL="0" marR="0" indent="0" algn="r" defTabSz="457200" rtl="0" eaLnBrk="1" fontAlgn="auto" latinLnBrk="0" hangingPunct="1">
                        <a:lnSpc>
                          <a:spcPct val="100000"/>
                        </a:lnSpc>
                        <a:spcBef>
                          <a:spcPts val="0"/>
                        </a:spcBef>
                        <a:spcAft>
                          <a:spcPts val="0"/>
                        </a:spcAft>
                        <a:buClrTx/>
                        <a:buSzTx/>
                        <a:buFontTx/>
                        <a:buNone/>
                        <a:tabLst/>
                        <a:defRPr/>
                      </a:pPr>
                      <a:r>
                        <a:rPr lang="en-US" sz="1100" b="1" baseline="0" dirty="0">
                          <a:solidFill>
                            <a:schemeClr val="tx1"/>
                          </a:solidFill>
                          <a:latin typeface="Arial"/>
                          <a:cs typeface="Arial"/>
                        </a:rPr>
                        <a:t>38,672,360</a:t>
                      </a:r>
                      <a:r>
                        <a:rPr lang="en-US" sz="1200" b="1" baseline="0" dirty="0">
                          <a:solidFill>
                            <a:schemeClr val="tx1"/>
                          </a:solidFill>
                          <a:latin typeface="Arial"/>
                          <a:cs typeface="Arial"/>
                        </a:rPr>
                        <a:t> </a:t>
                      </a:r>
                      <a:endParaRPr lang="en-US" sz="1200" b="1" kern="1200" dirty="0">
                        <a:solidFill>
                          <a:schemeClr val="tx1"/>
                        </a:solidFill>
                        <a:latin typeface="Arial"/>
                        <a:ea typeface="+mn-ea"/>
                        <a:cs typeface="Arial"/>
                      </a:endParaRPr>
                    </a:p>
                    <a:p>
                      <a:pPr algn="r"/>
                      <a:endParaRPr lang="en-US" sz="200" b="0" baseline="0" dirty="0">
                        <a:solidFill>
                          <a:srgbClr val="FFFF00"/>
                        </a:solidFill>
                        <a:latin typeface="Arial"/>
                        <a:cs typeface="Arial"/>
                      </a:endParaRPr>
                    </a:p>
                    <a:p>
                      <a:pPr algn="r"/>
                      <a:r>
                        <a:rPr lang="en-US" sz="1100" b="1" baseline="0" dirty="0">
                          <a:solidFill>
                            <a:srgbClr val="FFFF00"/>
                          </a:solidFill>
                          <a:latin typeface="Arial"/>
                          <a:cs typeface="Arial"/>
                        </a:rPr>
                        <a:t> </a:t>
                      </a: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bl>
          </a:graphicData>
        </a:graphic>
      </p:graphicFrame>
      <p:sp>
        <p:nvSpPr>
          <p:cNvPr id="2" name="TextBox 1"/>
          <p:cNvSpPr txBox="1"/>
          <p:nvPr/>
        </p:nvSpPr>
        <p:spPr>
          <a:xfrm>
            <a:off x="4949371" y="2474686"/>
            <a:ext cx="184666" cy="369332"/>
          </a:xfrm>
          <a:prstGeom prst="rect">
            <a:avLst/>
          </a:prstGeom>
          <a:noFill/>
        </p:spPr>
        <p:txBody>
          <a:bodyPr wrap="none" rtlCol="0">
            <a:spAutoFit/>
          </a:bodyPr>
          <a:lstStyle/>
          <a:p>
            <a:endParaRPr lang="en-US" dirty="0"/>
          </a:p>
        </p:txBody>
      </p:sp>
      <p:graphicFrame>
        <p:nvGraphicFramePr>
          <p:cNvPr id="6" name="Table 5">
            <a:extLst>
              <a:ext uri="{FF2B5EF4-FFF2-40B4-BE49-F238E27FC236}">
                <a16:creationId xmlns:a16="http://schemas.microsoft.com/office/drawing/2014/main" id="{EE6BE34F-6C29-A94F-A411-F0F2E9AF59D6}"/>
              </a:ext>
            </a:extLst>
          </p:cNvPr>
          <p:cNvGraphicFramePr>
            <a:graphicFrameLocks noGrp="1"/>
          </p:cNvGraphicFramePr>
          <p:nvPr>
            <p:extLst>
              <p:ext uri="{D42A27DB-BD31-4B8C-83A1-F6EECF244321}">
                <p14:modId xmlns:p14="http://schemas.microsoft.com/office/powerpoint/2010/main" val="3065156301"/>
              </p:ext>
            </p:extLst>
          </p:nvPr>
        </p:nvGraphicFramePr>
        <p:xfrm>
          <a:off x="6876288" y="6473371"/>
          <a:ext cx="2267712" cy="213360"/>
        </p:xfrm>
        <a:graphic>
          <a:graphicData uri="http://schemas.openxmlformats.org/drawingml/2006/table">
            <a:tbl>
              <a:tblPr firstRow="1" bandRow="1">
                <a:effectLst/>
                <a:tableStyleId>{5C22544A-7EE6-4342-B048-85BDC9FD1C3A}</a:tableStyleId>
              </a:tblPr>
              <a:tblGrid>
                <a:gridCol w="2267712">
                  <a:extLst>
                    <a:ext uri="{9D8B030D-6E8A-4147-A177-3AD203B41FA5}">
                      <a16:colId xmlns:a16="http://schemas.microsoft.com/office/drawing/2014/main" val="20000"/>
                    </a:ext>
                  </a:extLst>
                </a:gridCol>
              </a:tblGrid>
              <a:tr h="0">
                <a:tc>
                  <a:txBody>
                    <a:bodyPr/>
                    <a:lstStyle/>
                    <a:p>
                      <a:pPr algn="r"/>
                      <a:r>
                        <a:rPr lang="en-US" sz="800" b="0" baseline="30000" dirty="0">
                          <a:solidFill>
                            <a:schemeClr val="tx1"/>
                          </a:solidFill>
                          <a:latin typeface="Arial"/>
                          <a:cs typeface="Arial"/>
                        </a:rPr>
                        <a:t>1</a:t>
                      </a:r>
                      <a:r>
                        <a:rPr lang="en-US" sz="800" b="0" baseline="0" dirty="0">
                          <a:solidFill>
                            <a:schemeClr val="tx1"/>
                          </a:solidFill>
                          <a:latin typeface="Arial"/>
                          <a:cs typeface="Arial"/>
                        </a:rPr>
                        <a:t>US Territory of Puerto Rico</a:t>
                      </a:r>
                      <a:endParaRPr lang="en-US" sz="800" b="0" baseline="30000" dirty="0">
                        <a:solidFill>
                          <a:schemeClr val="tx1"/>
                        </a:solidFill>
                        <a:latin typeface="Arial"/>
                        <a:cs typeface="Arial"/>
                      </a:endParaRP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1890387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73867" y="1487800"/>
            <a:ext cx="8596267" cy="5155257"/>
          </a:xfrm>
          <a:prstGeom prst="rect">
            <a:avLst/>
          </a:prstGeom>
          <a:noFill/>
        </p:spPr>
        <p:txBody>
          <a:bodyPr wrap="square" rtlCol="0">
            <a:spAutoFit/>
          </a:bodyPr>
          <a:lstStyle/>
          <a:p>
            <a:r>
              <a:rPr lang="en-US" sz="900" dirty="0">
                <a:solidFill>
                  <a:schemeClr val="bg1">
                    <a:lumMod val="50000"/>
                  </a:schemeClr>
                </a:solidFill>
                <a:latin typeface="Arial"/>
                <a:cs typeface="Arial"/>
              </a:rPr>
              <a:t>Under its </a:t>
            </a:r>
            <a:r>
              <a:rPr lang="en-US" sz="900" b="1" dirty="0">
                <a:latin typeface="Arial"/>
                <a:cs typeface="Arial"/>
              </a:rPr>
              <a:t>Positive Healthcare </a:t>
            </a:r>
            <a:r>
              <a:rPr lang="en-US" sz="900" dirty="0">
                <a:solidFill>
                  <a:schemeClr val="bg1">
                    <a:lumMod val="50000"/>
                  </a:schemeClr>
                </a:solidFill>
                <a:latin typeface="Arial"/>
                <a:cs typeface="Arial"/>
              </a:rPr>
              <a:t>brand, AHF operates managed care programs for people living with HIV and/or AIDS in California and Florida.</a:t>
            </a:r>
          </a:p>
          <a:p>
            <a:r>
              <a:rPr lang="en-US" sz="900" dirty="0">
                <a:solidFill>
                  <a:schemeClr val="bg1">
                    <a:lumMod val="50000"/>
                  </a:schemeClr>
                </a:solidFill>
                <a:latin typeface="Arial"/>
                <a:cs typeface="Arial"/>
              </a:rPr>
              <a:t>Link:</a:t>
            </a:r>
            <a:r>
              <a:rPr lang="en-US" sz="900" dirty="0">
                <a:latin typeface="Arial"/>
                <a:cs typeface="Arial"/>
              </a:rPr>
              <a:t> </a:t>
            </a:r>
            <a:r>
              <a:rPr lang="en-US" sz="900" dirty="0">
                <a:latin typeface="Arial"/>
                <a:cs typeface="Arial"/>
                <a:hlinkClick r:id="rId3"/>
              </a:rPr>
              <a:t>http://positivehealthcare.net</a:t>
            </a:r>
            <a:r>
              <a:rPr lang="en-US" sz="900" dirty="0">
                <a:latin typeface="Arial"/>
                <a:cs typeface="Arial"/>
              </a:rPr>
              <a:t>   </a:t>
            </a:r>
            <a:r>
              <a:rPr lang="en-US" sz="900" dirty="0">
                <a:solidFill>
                  <a:schemeClr val="bg1">
                    <a:lumMod val="50000"/>
                  </a:schemeClr>
                </a:solidFill>
                <a:latin typeface="Arial"/>
                <a:cs typeface="Arial"/>
              </a:rPr>
              <a:t>Total Current Positive Healthcare Client Enrollment is </a:t>
            </a:r>
            <a:r>
              <a:rPr lang="en-US" sz="900" b="1" dirty="0">
                <a:solidFill>
                  <a:schemeClr val="tx1">
                    <a:lumMod val="75000"/>
                    <a:lumOff val="25000"/>
                  </a:schemeClr>
                </a:solidFill>
                <a:latin typeface="Arial"/>
                <a:cs typeface="Arial"/>
              </a:rPr>
              <a:t>2</a:t>
            </a:r>
            <a:r>
              <a:rPr lang="en-US" sz="900" b="1" dirty="0">
                <a:latin typeface="Arial"/>
                <a:cs typeface="Arial"/>
              </a:rPr>
              <a:t>,861</a:t>
            </a:r>
            <a:r>
              <a:rPr lang="en-US" sz="900" dirty="0">
                <a:latin typeface="Arial"/>
                <a:cs typeface="Arial"/>
              </a:rPr>
              <a:t> clients</a:t>
            </a:r>
            <a:r>
              <a:rPr lang="en-US" sz="900" dirty="0">
                <a:solidFill>
                  <a:schemeClr val="bg1">
                    <a:lumMod val="50000"/>
                  </a:schemeClr>
                </a:solidFill>
                <a:latin typeface="Arial"/>
                <a:cs typeface="Arial"/>
              </a:rPr>
              <a:t>, with Roster Numbers broken down as follows:</a:t>
            </a:r>
          </a:p>
          <a:p>
            <a:r>
              <a:rPr lang="en-US" sz="900" b="1" i="1" dirty="0">
                <a:latin typeface="Arial"/>
                <a:cs typeface="Arial"/>
              </a:rPr>
              <a:t>	</a:t>
            </a:r>
            <a:r>
              <a:rPr lang="en-US" sz="900" b="1" i="1" dirty="0">
                <a:solidFill>
                  <a:schemeClr val="bg1">
                    <a:lumMod val="50000"/>
                  </a:schemeClr>
                </a:solidFill>
                <a:latin typeface="Arial"/>
                <a:cs typeface="Arial"/>
              </a:rPr>
              <a:t>In California:</a:t>
            </a:r>
          </a:p>
          <a:p>
            <a:pPr marL="742950" lvl="1" indent="-285750">
              <a:buFont typeface="Wingdings" charset="2"/>
              <a:buChar char="§"/>
            </a:pPr>
            <a:r>
              <a:rPr lang="en-US" sz="900" b="1" dirty="0">
                <a:latin typeface="Arial"/>
                <a:cs typeface="Arial"/>
              </a:rPr>
              <a:t>638 </a:t>
            </a:r>
            <a:r>
              <a:rPr lang="en-US" sz="900" b="1" dirty="0">
                <a:solidFill>
                  <a:schemeClr val="bg1">
                    <a:lumMod val="50000"/>
                  </a:schemeClr>
                </a:solidFill>
                <a:latin typeface="Arial"/>
                <a:cs typeface="Arial"/>
              </a:rPr>
              <a:t>enrollees in PHC California, a</a:t>
            </a:r>
            <a:r>
              <a:rPr lang="en-US" sz="900" dirty="0">
                <a:solidFill>
                  <a:schemeClr val="bg1">
                    <a:lumMod val="50000"/>
                  </a:schemeClr>
                </a:solidFill>
                <a:latin typeface="Arial"/>
                <a:cs typeface="Arial"/>
              </a:rPr>
              <a:t> Medi-Cal (Medicaid) managed care plan for people living with AIDS in Los Angeles County. </a:t>
            </a:r>
          </a:p>
          <a:p>
            <a:pPr marL="742950" lvl="1" indent="-285750">
              <a:buFont typeface="Wingdings" charset="2"/>
              <a:buChar char="§"/>
            </a:pPr>
            <a:r>
              <a:rPr lang="en-US" sz="900" b="1" dirty="0">
                <a:latin typeface="Arial"/>
                <a:cs typeface="Arial"/>
              </a:rPr>
              <a:t>667 </a:t>
            </a:r>
            <a:r>
              <a:rPr lang="en-US" sz="900" b="1" dirty="0">
                <a:solidFill>
                  <a:schemeClr val="bg1">
                    <a:lumMod val="50000"/>
                  </a:schemeClr>
                </a:solidFill>
                <a:latin typeface="Arial"/>
                <a:cs typeface="Arial"/>
              </a:rPr>
              <a:t>enrollees in PHP (HMO SNP</a:t>
            </a:r>
            <a:r>
              <a:rPr lang="en-US" sz="900" dirty="0">
                <a:solidFill>
                  <a:schemeClr val="bg1">
                    <a:lumMod val="50000"/>
                  </a:schemeClr>
                </a:solidFill>
                <a:latin typeface="Arial"/>
                <a:cs typeface="Arial"/>
              </a:rPr>
              <a:t>) Medicare Advantage Prescription Drug health plan specifically for Medicare beneficiaries who are living with AIDS in reside in Los Angeles County.</a:t>
            </a:r>
          </a:p>
          <a:p>
            <a:r>
              <a:rPr lang="en-US" sz="900" b="1" i="1" dirty="0">
                <a:latin typeface="Arial"/>
                <a:cs typeface="Arial"/>
              </a:rPr>
              <a:t>	</a:t>
            </a:r>
            <a:r>
              <a:rPr lang="en-US" sz="900" b="1" i="1" dirty="0">
                <a:solidFill>
                  <a:schemeClr val="bg1">
                    <a:lumMod val="50000"/>
                  </a:schemeClr>
                </a:solidFill>
                <a:latin typeface="Arial"/>
                <a:cs typeface="Arial"/>
              </a:rPr>
              <a:t>In Florida:  </a:t>
            </a:r>
            <a:endParaRPr lang="en-US" sz="900" b="1" i="1" dirty="0">
              <a:solidFill>
                <a:srgbClr val="FF0000"/>
              </a:solidFill>
              <a:latin typeface="Arial"/>
              <a:cs typeface="Arial"/>
            </a:endParaRPr>
          </a:p>
          <a:p>
            <a:pPr marL="628650" lvl="1" indent="-171450">
              <a:buFont typeface="Arial" panose="020B0604020202020204" pitchFamily="34" charset="0"/>
              <a:buChar char="•"/>
            </a:pPr>
            <a:r>
              <a:rPr lang="en-US" sz="900" b="1" dirty="0">
                <a:latin typeface="Arial"/>
                <a:cs typeface="Arial"/>
              </a:rPr>
              <a:t>1,528 </a:t>
            </a:r>
            <a:r>
              <a:rPr lang="en-US" sz="900" b="1" dirty="0">
                <a:solidFill>
                  <a:schemeClr val="bg1">
                    <a:lumMod val="50000"/>
                  </a:schemeClr>
                </a:solidFill>
                <a:latin typeface="Arial"/>
                <a:cs typeface="Arial"/>
              </a:rPr>
              <a:t>enrollees PHP (HMO SNP), a</a:t>
            </a:r>
            <a:r>
              <a:rPr lang="en-US" sz="900" dirty="0">
                <a:solidFill>
                  <a:schemeClr val="bg1">
                    <a:lumMod val="50000"/>
                  </a:schemeClr>
                </a:solidFill>
                <a:latin typeface="Arial"/>
                <a:cs typeface="Arial"/>
              </a:rPr>
              <a:t> Medicare Advantage Prescription Drug health plan specifically for Medicare beneficiaries who are living with HIV and reside in Broward and Miami-Dade Counties.</a:t>
            </a:r>
          </a:p>
          <a:p>
            <a:pPr lvl="1"/>
            <a:r>
              <a:rPr lang="en-US" sz="900" b="1" i="1" dirty="0">
                <a:solidFill>
                  <a:schemeClr val="bg1">
                    <a:lumMod val="65000"/>
                  </a:schemeClr>
                </a:solidFill>
                <a:latin typeface="Arial"/>
                <a:cs typeface="Arial"/>
              </a:rPr>
              <a:t>In Georgia: </a:t>
            </a:r>
          </a:p>
          <a:p>
            <a:pPr marL="628650" lvl="1" indent="-171450">
              <a:buFont typeface="Arial" panose="020B0604020202020204" pitchFamily="34" charset="0"/>
              <a:buChar char="•"/>
            </a:pPr>
            <a:r>
              <a:rPr lang="en-US" sz="900" b="1" dirty="0">
                <a:latin typeface="Arial"/>
                <a:cs typeface="Arial"/>
              </a:rPr>
              <a:t>28</a:t>
            </a:r>
            <a:r>
              <a:rPr lang="en-US" sz="900" b="1" dirty="0">
                <a:solidFill>
                  <a:schemeClr val="bg1">
                    <a:lumMod val="65000"/>
                  </a:schemeClr>
                </a:solidFill>
                <a:latin typeface="Arial"/>
                <a:cs typeface="Arial"/>
              </a:rPr>
              <a:t> enrollees in PHP, a</a:t>
            </a:r>
            <a:r>
              <a:rPr lang="en-US" sz="900" dirty="0">
                <a:solidFill>
                  <a:schemeClr val="bg1">
                    <a:lumMod val="65000"/>
                  </a:schemeClr>
                </a:solidFill>
                <a:latin typeface="Arial"/>
                <a:cs typeface="Arial"/>
              </a:rPr>
              <a:t> Medicare Advantage Prescription Drug health plan specifically for Medicare beneficiaries who are living with HIV.</a:t>
            </a:r>
          </a:p>
          <a:p>
            <a:r>
              <a:rPr lang="en-US" sz="900" b="1" dirty="0">
                <a:latin typeface="Arial"/>
                <a:cs typeface="Arial"/>
              </a:rPr>
              <a:t>AHF Research </a:t>
            </a:r>
            <a:r>
              <a:rPr lang="en-US" sz="900" dirty="0">
                <a:solidFill>
                  <a:schemeClr val="bg1">
                    <a:lumMod val="50000"/>
                  </a:schemeClr>
                </a:solidFill>
                <a:latin typeface="Arial"/>
                <a:cs typeface="Arial"/>
              </a:rPr>
              <a:t>has over 10 years of experience with anti-retroviral (ARV) studies and is dedicated to discovering better treatments and improving quality of life for people living with HIV. Link: </a:t>
            </a:r>
            <a:r>
              <a:rPr lang="en-US" sz="900" dirty="0">
                <a:solidFill>
                  <a:schemeClr val="bg1">
                    <a:lumMod val="50000"/>
                  </a:schemeClr>
                </a:solidFill>
                <a:latin typeface="Arial"/>
                <a:cs typeface="Arial"/>
                <a:hlinkClick r:id="rId4"/>
              </a:rPr>
              <a:t>http://www.aidshealth.org/#/research/</a:t>
            </a:r>
            <a:r>
              <a:rPr lang="en-US" sz="900" dirty="0">
                <a:solidFill>
                  <a:schemeClr val="bg1">
                    <a:lumMod val="50000"/>
                  </a:schemeClr>
                </a:solidFill>
                <a:latin typeface="Arial"/>
                <a:cs typeface="Arial"/>
              </a:rPr>
              <a:t> Dr. Otto Yang, AHF’s Scientific Director, also runs the </a:t>
            </a:r>
            <a:r>
              <a:rPr lang="en-US" sz="900" dirty="0">
                <a:latin typeface="Arial" charset="0"/>
                <a:ea typeface="Arial" charset="0"/>
                <a:cs typeface="Arial" charset="0"/>
              </a:rPr>
              <a:t>HIV </a:t>
            </a:r>
            <a:r>
              <a:rPr lang="en-US" sz="900" dirty="0" err="1">
                <a:latin typeface="Arial" charset="0"/>
                <a:ea typeface="Arial" charset="0"/>
                <a:cs typeface="Arial" charset="0"/>
              </a:rPr>
              <a:t>Immunotherapeutics</a:t>
            </a:r>
            <a:r>
              <a:rPr lang="en-US" sz="900" dirty="0">
                <a:latin typeface="Arial" charset="0"/>
                <a:ea typeface="Arial" charset="0"/>
                <a:cs typeface="Arial" charset="0"/>
              </a:rPr>
              <a:t> Institute</a:t>
            </a:r>
            <a:r>
              <a:rPr lang="en-US" sz="900" dirty="0">
                <a:solidFill>
                  <a:schemeClr val="bg1">
                    <a:lumMod val="50000"/>
                  </a:schemeClr>
                </a:solidFill>
                <a:latin typeface="Arial" charset="0"/>
                <a:ea typeface="Arial" charset="0"/>
                <a:cs typeface="Arial" charset="0"/>
              </a:rPr>
              <a:t>. </a:t>
            </a:r>
            <a:endParaRPr lang="en-US" sz="900" dirty="0">
              <a:latin typeface="Arial"/>
              <a:cs typeface="Arial"/>
            </a:endParaRPr>
          </a:p>
          <a:p>
            <a:r>
              <a:rPr lang="en-US" sz="900" b="1" dirty="0">
                <a:latin typeface="Arial"/>
                <a:cs typeface="Arial"/>
              </a:rPr>
              <a:t>AHF Dental </a:t>
            </a:r>
            <a:r>
              <a:rPr lang="en-US" sz="900" dirty="0">
                <a:solidFill>
                  <a:schemeClr val="bg1">
                    <a:lumMod val="50000"/>
                  </a:schemeClr>
                </a:solidFill>
                <a:latin typeface="Arial"/>
                <a:cs typeface="Arial"/>
              </a:rPr>
              <a:t>currently operated two full service dental clinics for people living with HIV/AIDS in the US. In Los Angeles, the Downtown AHF Dental Clinic serves a census of</a:t>
            </a:r>
            <a:r>
              <a:rPr lang="en-US" sz="900" dirty="0">
                <a:latin typeface="Arial"/>
                <a:cs typeface="Arial"/>
              </a:rPr>
              <a:t> </a:t>
            </a:r>
            <a:r>
              <a:rPr lang="en-US" sz="900" b="1" dirty="0">
                <a:latin typeface="Arial"/>
                <a:cs typeface="Arial"/>
              </a:rPr>
              <a:t>1,304* patients (*as of 5/43020. </a:t>
            </a:r>
            <a:r>
              <a:rPr lang="en-US" sz="900" dirty="0">
                <a:solidFill>
                  <a:schemeClr val="bg1">
                    <a:lumMod val="50000"/>
                  </a:schemeClr>
                </a:solidFill>
                <a:latin typeface="Arial"/>
                <a:cs typeface="Arial"/>
              </a:rPr>
              <a:t>In South Florida, the AHF Dental Clinic in Ft. Lauderdale currently serves a census </a:t>
            </a:r>
            <a:r>
              <a:rPr lang="en-US" sz="900" b="1" dirty="0">
                <a:solidFill>
                  <a:schemeClr val="bg1">
                    <a:lumMod val="50000"/>
                  </a:schemeClr>
                </a:solidFill>
                <a:latin typeface="Arial"/>
                <a:cs typeface="Arial"/>
              </a:rPr>
              <a:t>of </a:t>
            </a:r>
            <a:r>
              <a:rPr lang="en-US" sz="900" b="1" dirty="0">
                <a:latin typeface="Arial"/>
                <a:cs typeface="Arial"/>
              </a:rPr>
              <a:t>484 patients. (*as of 5/30/20). </a:t>
            </a:r>
            <a:endParaRPr lang="en-US" sz="900" b="1" i="1" dirty="0">
              <a:solidFill>
                <a:schemeClr val="bg1">
                  <a:lumMod val="50000"/>
                </a:schemeClr>
              </a:solidFill>
              <a:latin typeface="Arial"/>
              <a:cs typeface="Arial"/>
            </a:endParaRPr>
          </a:p>
          <a:p>
            <a:r>
              <a:rPr lang="en-US" sz="900" b="1" i="1" dirty="0">
                <a:solidFill>
                  <a:schemeClr val="bg1">
                    <a:lumMod val="50000"/>
                  </a:schemeClr>
                </a:solidFill>
                <a:latin typeface="Arial"/>
                <a:cs typeface="Arial"/>
              </a:rPr>
              <a:t>AHF Affiliates</a:t>
            </a:r>
            <a:endParaRPr lang="en-US" sz="900" i="1" dirty="0">
              <a:solidFill>
                <a:schemeClr val="bg1">
                  <a:lumMod val="50000"/>
                </a:schemeClr>
              </a:solidFill>
              <a:latin typeface="Arial"/>
              <a:cs typeface="Arial"/>
            </a:endParaRPr>
          </a:p>
          <a:p>
            <a:pPr marL="171450" indent="-171450">
              <a:buFont typeface="Arial"/>
              <a:buChar char="•"/>
            </a:pPr>
            <a:r>
              <a:rPr lang="en-US" sz="900" b="1" dirty="0">
                <a:latin typeface="Arial"/>
                <a:cs typeface="Arial"/>
              </a:rPr>
              <a:t>AID Atlanta  </a:t>
            </a:r>
            <a:r>
              <a:rPr lang="en-US" sz="900" dirty="0">
                <a:solidFill>
                  <a:schemeClr val="bg1">
                    <a:lumMod val="50000"/>
                  </a:schemeClr>
                </a:solidFill>
                <a:latin typeface="Arial"/>
                <a:cs typeface="Arial"/>
              </a:rPr>
              <a:t>AID Atlanta was first established in 1982 and affiliated with AHF in June 2015. Link: </a:t>
            </a:r>
            <a:r>
              <a:rPr lang="en-US" sz="900" dirty="0">
                <a:solidFill>
                  <a:schemeClr val="bg1">
                    <a:lumMod val="50000"/>
                  </a:schemeClr>
                </a:solidFill>
                <a:latin typeface="Arial"/>
                <a:cs typeface="Arial"/>
                <a:hlinkClick r:id="rId5"/>
              </a:rPr>
              <a:t>www.aidatlanta.org</a:t>
            </a:r>
            <a:r>
              <a:rPr lang="en-US" sz="900" dirty="0">
                <a:solidFill>
                  <a:schemeClr val="bg1">
                    <a:lumMod val="50000"/>
                  </a:schemeClr>
                </a:solidFill>
                <a:latin typeface="Arial"/>
                <a:cs typeface="Arial"/>
              </a:rPr>
              <a:t> </a:t>
            </a:r>
            <a:endParaRPr lang="en-US" sz="900" b="1" dirty="0">
              <a:solidFill>
                <a:schemeClr val="bg1">
                  <a:lumMod val="50000"/>
                </a:schemeClr>
              </a:solidFill>
              <a:latin typeface="Arial"/>
              <a:cs typeface="Arial"/>
            </a:endParaRPr>
          </a:p>
          <a:p>
            <a:pPr marL="171450" indent="-171450">
              <a:buFont typeface="Arial"/>
              <a:buChar char="•"/>
            </a:pPr>
            <a:r>
              <a:rPr lang="en-US" sz="900" b="1" dirty="0">
                <a:latin typeface="Arial"/>
                <a:cs typeface="Arial"/>
              </a:rPr>
              <a:t>AIDS Center of Queens County (ACQC) </a:t>
            </a:r>
            <a:r>
              <a:rPr lang="en-US" sz="900" b="1" dirty="0">
                <a:solidFill>
                  <a:schemeClr val="bg1">
                    <a:lumMod val="50000"/>
                  </a:schemeClr>
                </a:solidFill>
                <a:latin typeface="Arial"/>
                <a:cs typeface="Arial"/>
              </a:rPr>
              <a:t>– </a:t>
            </a:r>
            <a:r>
              <a:rPr lang="en-US" sz="900" dirty="0">
                <a:solidFill>
                  <a:schemeClr val="bg1">
                    <a:lumMod val="50000"/>
                  </a:schemeClr>
                </a:solidFill>
                <a:latin typeface="Arial"/>
                <a:cs typeface="Arial"/>
              </a:rPr>
              <a:t>The AIDS Center of Queens (NY) County was first established in 1986 and affiliated with AHF in </a:t>
            </a:r>
          </a:p>
          <a:p>
            <a:r>
              <a:rPr lang="en-US" sz="900" dirty="0">
                <a:solidFill>
                  <a:schemeClr val="bg1">
                    <a:lumMod val="50000"/>
                  </a:schemeClr>
                </a:solidFill>
                <a:latin typeface="Arial"/>
                <a:cs typeface="Arial"/>
              </a:rPr>
              <a:t>February 2015. Link: </a:t>
            </a:r>
            <a:r>
              <a:rPr lang="en-US" sz="900" dirty="0">
                <a:solidFill>
                  <a:schemeClr val="bg1">
                    <a:lumMod val="50000"/>
                  </a:schemeClr>
                </a:solidFill>
                <a:latin typeface="Arial"/>
                <a:cs typeface="Arial"/>
                <a:hlinkClick r:id="rId6"/>
              </a:rPr>
              <a:t>http://www.acqc.org</a:t>
            </a:r>
            <a:r>
              <a:rPr lang="en-US" sz="900" dirty="0">
                <a:solidFill>
                  <a:schemeClr val="bg1">
                    <a:lumMod val="50000"/>
                  </a:schemeClr>
                </a:solidFill>
                <a:latin typeface="Arial"/>
                <a:cs typeface="Arial"/>
              </a:rPr>
              <a:t> </a:t>
            </a:r>
            <a:endParaRPr lang="en-US" sz="900" i="1" dirty="0">
              <a:solidFill>
                <a:schemeClr val="bg1">
                  <a:lumMod val="50000"/>
                </a:schemeClr>
              </a:solidFill>
              <a:latin typeface="Arial"/>
              <a:cs typeface="Arial"/>
            </a:endParaRPr>
          </a:p>
          <a:p>
            <a:pPr marL="171450" indent="-171450">
              <a:buFont typeface="Arial"/>
              <a:buChar char="•"/>
            </a:pPr>
            <a:r>
              <a:rPr lang="en-US" sz="900" b="1" dirty="0">
                <a:latin typeface="Arial" panose="020B0604020202020204" pitchFamily="34" charset="0"/>
                <a:cs typeface="Arial" panose="020B0604020202020204" pitchFamily="34" charset="0"/>
              </a:rPr>
              <a:t>AIDS Outreach Center </a:t>
            </a:r>
            <a:r>
              <a:rPr lang="en-US" sz="900" dirty="0">
                <a:latin typeface="Arial" panose="020B0604020202020204" pitchFamily="34" charset="0"/>
                <a:cs typeface="Arial" panose="020B0604020202020204" pitchFamily="34" charset="0"/>
              </a:rPr>
              <a:t>(</a:t>
            </a:r>
            <a:r>
              <a:rPr lang="en-US" sz="900" dirty="0">
                <a:solidFill>
                  <a:schemeClr val="tx1">
                    <a:lumMod val="50000"/>
                    <a:lumOff val="50000"/>
                  </a:schemeClr>
                </a:solidFill>
                <a:latin typeface="Arial" panose="020B0604020202020204" pitchFamily="34" charset="0"/>
                <a:cs typeface="Arial" panose="020B0604020202020204" pitchFamily="34" charset="0"/>
              </a:rPr>
              <a:t>North Texas) AOC began as a grassroots organization responding to the devastation of the HIV/AIDS epidemic in 1986 and affiliated with AHF in Oct. 2017. link:</a:t>
            </a:r>
            <a:r>
              <a:rPr lang="en-US" sz="900" dirty="0">
                <a:latin typeface="Arial" panose="020B0604020202020204" pitchFamily="34" charset="0"/>
                <a:cs typeface="Arial" panose="020B0604020202020204" pitchFamily="34" charset="0"/>
              </a:rPr>
              <a:t> </a:t>
            </a:r>
            <a:r>
              <a:rPr lang="en-US" sz="900" u="sng" dirty="0">
                <a:latin typeface="Arial" panose="020B0604020202020204" pitchFamily="34" charset="0"/>
                <a:cs typeface="Arial" panose="020B0604020202020204" pitchFamily="34" charset="0"/>
                <a:hlinkClick r:id="rId7"/>
              </a:rPr>
              <a:t>https://www.aoc.org</a:t>
            </a:r>
            <a:r>
              <a:rPr lang="en-US" sz="900" dirty="0">
                <a:latin typeface="Arial" panose="020B0604020202020204" pitchFamily="34" charset="0"/>
                <a:cs typeface="Arial" panose="020B0604020202020204" pitchFamily="34" charset="0"/>
              </a:rPr>
              <a:t>  </a:t>
            </a:r>
            <a:endParaRPr lang="en-US" sz="900" i="1" dirty="0">
              <a:solidFill>
                <a:srgbClr val="FFFFFF"/>
              </a:solidFill>
              <a:latin typeface="Arial"/>
              <a:cs typeface="Arial"/>
            </a:endParaRPr>
          </a:p>
          <a:p>
            <a:pPr marL="171450" indent="-171450">
              <a:buFont typeface="Arial"/>
              <a:buChar char="•"/>
            </a:pPr>
            <a:r>
              <a:rPr lang="en-US" sz="900" b="1" dirty="0">
                <a:latin typeface="Arial"/>
                <a:cs typeface="Arial"/>
              </a:rPr>
              <a:t>AIDS Taskforce of Greater Cleveland (ATGC) </a:t>
            </a:r>
            <a:r>
              <a:rPr lang="en-US" sz="900" b="1" dirty="0">
                <a:solidFill>
                  <a:schemeClr val="bg1">
                    <a:lumMod val="50000"/>
                  </a:schemeClr>
                </a:solidFill>
                <a:latin typeface="Arial"/>
                <a:cs typeface="Arial"/>
              </a:rPr>
              <a:t>– </a:t>
            </a:r>
            <a:r>
              <a:rPr lang="en-US" sz="900" dirty="0">
                <a:solidFill>
                  <a:schemeClr val="bg1">
                    <a:lumMod val="50000"/>
                  </a:schemeClr>
                </a:solidFill>
                <a:latin typeface="Arial"/>
                <a:cs typeface="Arial"/>
              </a:rPr>
              <a:t>The AIDS Taskforce of Greater Cleveland was first established in 1983 and affiliated with AHF in </a:t>
            </a:r>
          </a:p>
          <a:p>
            <a:r>
              <a:rPr lang="en-US" sz="900" dirty="0">
                <a:solidFill>
                  <a:schemeClr val="bg1">
                    <a:lumMod val="50000"/>
                  </a:schemeClr>
                </a:solidFill>
                <a:latin typeface="Arial"/>
                <a:cs typeface="Arial"/>
              </a:rPr>
              <a:t>June 2013. Link: </a:t>
            </a:r>
            <a:r>
              <a:rPr lang="en-US" sz="900" dirty="0">
                <a:solidFill>
                  <a:schemeClr val="bg1">
                    <a:lumMod val="50000"/>
                  </a:schemeClr>
                </a:solidFill>
                <a:latin typeface="Arial"/>
                <a:cs typeface="Arial"/>
                <a:hlinkClick r:id="rId8"/>
              </a:rPr>
              <a:t>http://aidstaskforce.org</a:t>
            </a:r>
            <a:r>
              <a:rPr lang="en-US" sz="900" dirty="0">
                <a:solidFill>
                  <a:schemeClr val="bg1">
                    <a:lumMod val="50000"/>
                  </a:schemeClr>
                </a:solidFill>
                <a:latin typeface="Arial"/>
                <a:cs typeface="Arial"/>
              </a:rPr>
              <a:t> </a:t>
            </a:r>
          </a:p>
          <a:p>
            <a:pPr marL="171450" indent="-171450">
              <a:buFont typeface="Arial" panose="020B0604020202020204" pitchFamily="34" charset="0"/>
              <a:buChar char="•"/>
            </a:pPr>
            <a:r>
              <a:rPr lang="en-US" sz="900" b="1" dirty="0">
                <a:latin typeface="Arial"/>
                <a:cs typeface="Arial"/>
              </a:rPr>
              <a:t>AIN</a:t>
            </a:r>
            <a:r>
              <a:rPr lang="en-US" sz="900" dirty="0">
                <a:solidFill>
                  <a:schemeClr val="bg1">
                    <a:lumMod val="50000"/>
                  </a:schemeClr>
                </a:solidFill>
                <a:latin typeface="Arial"/>
                <a:cs typeface="Arial"/>
              </a:rPr>
              <a:t> (AIDS Interfaith Network d.b.a. as Access and Information Network), </a:t>
            </a:r>
            <a:r>
              <a:rPr lang="en-US" sz="900" dirty="0">
                <a:solidFill>
                  <a:schemeClr val="tx1">
                    <a:lumMod val="50000"/>
                    <a:lumOff val="50000"/>
                  </a:schemeClr>
                </a:solidFill>
                <a:latin typeface="Arial" panose="020B0604020202020204" pitchFamily="34" charset="0"/>
                <a:cs typeface="Arial" panose="020B0604020202020204" pitchFamily="34" charset="0"/>
              </a:rPr>
              <a:t>AIDS service organization serving vulnerable, low-income individuals in high levels of need in Dallas and North Texas for more than 30 years. Affiliated with AHF in September 2019. Link: </a:t>
            </a:r>
            <a:r>
              <a:rPr lang="en-US" sz="900" dirty="0">
                <a:solidFill>
                  <a:schemeClr val="tx1">
                    <a:lumMod val="50000"/>
                    <a:lumOff val="50000"/>
                  </a:schemeClr>
                </a:solidFill>
                <a:latin typeface="Arial" panose="020B0604020202020204" pitchFamily="34" charset="0"/>
                <a:cs typeface="Arial" panose="020B0604020202020204" pitchFamily="34" charset="0"/>
                <a:hlinkClick r:id="rId9"/>
              </a:rPr>
              <a:t>www.aindallas.org</a:t>
            </a:r>
            <a:r>
              <a:rPr lang="en-US" sz="900" dirty="0">
                <a:solidFill>
                  <a:schemeClr val="tx1">
                    <a:lumMod val="50000"/>
                    <a:lumOff val="50000"/>
                  </a:schemeClr>
                </a:solidFill>
                <a:latin typeface="Arial" panose="020B0604020202020204" pitchFamily="34" charset="0"/>
                <a:cs typeface="Arial" panose="020B0604020202020204" pitchFamily="34" charset="0"/>
              </a:rPr>
              <a:t> </a:t>
            </a:r>
          </a:p>
          <a:p>
            <a:pPr marL="171450" indent="-171450">
              <a:buFont typeface="Arial"/>
              <a:buChar char="•"/>
            </a:pPr>
            <a:r>
              <a:rPr lang="en-US" sz="900" b="1" dirty="0">
                <a:latin typeface="Arial"/>
                <a:cs typeface="Arial"/>
              </a:rPr>
              <a:t>CALOR (</a:t>
            </a:r>
            <a:r>
              <a:rPr lang="en-US" sz="900" dirty="0" err="1">
                <a:latin typeface="Arial"/>
                <a:cs typeface="Arial"/>
              </a:rPr>
              <a:t>Comprensión</a:t>
            </a:r>
            <a:r>
              <a:rPr lang="en-US" sz="900" dirty="0">
                <a:latin typeface="Arial"/>
                <a:cs typeface="Arial"/>
              </a:rPr>
              <a:t> y </a:t>
            </a:r>
            <a:r>
              <a:rPr lang="en-US" sz="900" dirty="0" err="1">
                <a:latin typeface="Arial"/>
                <a:cs typeface="Arial"/>
              </a:rPr>
              <a:t>Apoyo</a:t>
            </a:r>
            <a:r>
              <a:rPr lang="en-US" sz="900" dirty="0">
                <a:latin typeface="Arial"/>
                <a:cs typeface="Arial"/>
              </a:rPr>
              <a:t> a Latinos en </a:t>
            </a:r>
            <a:r>
              <a:rPr lang="en-US" sz="900" dirty="0" err="1">
                <a:latin typeface="Arial"/>
                <a:cs typeface="Arial"/>
              </a:rPr>
              <a:t>Oposición</a:t>
            </a:r>
            <a:r>
              <a:rPr lang="en-US" sz="900" dirty="0">
                <a:latin typeface="Arial"/>
                <a:cs typeface="Arial"/>
              </a:rPr>
              <a:t> al Retrovirus) </a:t>
            </a:r>
            <a:r>
              <a:rPr lang="en-US" sz="900" b="1" dirty="0">
                <a:latin typeface="Arial"/>
                <a:cs typeface="Arial"/>
              </a:rPr>
              <a:t> </a:t>
            </a:r>
            <a:r>
              <a:rPr lang="en-US" sz="900" dirty="0">
                <a:solidFill>
                  <a:schemeClr val="bg1">
                    <a:lumMod val="50000"/>
                  </a:schemeClr>
                </a:solidFill>
                <a:latin typeface="Arial"/>
                <a:cs typeface="Arial"/>
              </a:rPr>
              <a:t>– For over 25 years,  a leading provider of HIV/AIDS services to Chicago’s Latino community, affiliated with AHF in February 2017. Link: </a:t>
            </a:r>
            <a:r>
              <a:rPr lang="en-US" sz="800" dirty="0">
                <a:solidFill>
                  <a:schemeClr val="bg1">
                    <a:lumMod val="50000"/>
                  </a:schemeClr>
                </a:solidFill>
                <a:latin typeface="Arial"/>
                <a:cs typeface="Arial"/>
                <a:hlinkClick r:id="rId10"/>
              </a:rPr>
              <a:t>https://www.facebook.com/CALORChicago/</a:t>
            </a:r>
            <a:r>
              <a:rPr lang="en-US" sz="800" dirty="0">
                <a:solidFill>
                  <a:schemeClr val="bg1">
                    <a:lumMod val="50000"/>
                  </a:schemeClr>
                </a:solidFill>
                <a:latin typeface="Arial"/>
                <a:cs typeface="Arial"/>
              </a:rPr>
              <a:t> </a:t>
            </a:r>
          </a:p>
          <a:p>
            <a:pPr marL="171450" indent="-171450">
              <a:buFont typeface="Arial"/>
              <a:buChar char="•"/>
            </a:pPr>
            <a:r>
              <a:rPr lang="en-US" sz="900" b="1" dirty="0">
                <a:latin typeface="Arial"/>
                <a:cs typeface="Arial"/>
              </a:rPr>
              <a:t>Iris House </a:t>
            </a:r>
            <a:r>
              <a:rPr lang="en-US" sz="900" dirty="0">
                <a:solidFill>
                  <a:schemeClr val="tx1">
                    <a:lumMod val="50000"/>
                    <a:lumOff val="50000"/>
                  </a:schemeClr>
                </a:solidFill>
                <a:latin typeface="Arial"/>
                <a:cs typeface="Arial"/>
              </a:rPr>
              <a:t>Established in 1993,</a:t>
            </a:r>
            <a:r>
              <a:rPr lang="en-US" sz="900" dirty="0">
                <a:latin typeface="Arial"/>
                <a:cs typeface="Arial"/>
              </a:rPr>
              <a:t> </a:t>
            </a:r>
            <a:r>
              <a:rPr lang="en-US" sz="900" dirty="0">
                <a:solidFill>
                  <a:schemeClr val="bg1">
                    <a:lumMod val="50000"/>
                  </a:schemeClr>
                </a:solidFill>
                <a:latin typeface="Arial"/>
                <a:cs typeface="Arial"/>
              </a:rPr>
              <a:t>Iris House focuses on the needs of women living with HIV or AIDS in New York City and the greater NY/NJ area. It affiliated with AHF in July 2019. </a:t>
            </a:r>
            <a:r>
              <a:rPr lang="en-US" sz="900" dirty="0">
                <a:solidFill>
                  <a:schemeClr val="bg1">
                    <a:lumMod val="50000"/>
                  </a:schemeClr>
                </a:solidFill>
                <a:latin typeface="Arial"/>
                <a:cs typeface="Arial"/>
                <a:hlinkClick r:id="rId11"/>
              </a:rPr>
              <a:t>http://www.irishouse.org</a:t>
            </a:r>
            <a:r>
              <a:rPr lang="en-US" sz="900" dirty="0">
                <a:solidFill>
                  <a:schemeClr val="bg1">
                    <a:lumMod val="50000"/>
                  </a:schemeClr>
                </a:solidFill>
                <a:latin typeface="Arial"/>
                <a:cs typeface="Arial"/>
              </a:rPr>
              <a:t>  </a:t>
            </a:r>
          </a:p>
          <a:p>
            <a:pPr marL="171450" indent="-171450">
              <a:buFont typeface="Arial"/>
              <a:buChar char="•"/>
            </a:pPr>
            <a:r>
              <a:rPr lang="en-US" sz="900" b="1" dirty="0">
                <a:latin typeface="Arial"/>
                <a:cs typeface="Arial"/>
              </a:rPr>
              <a:t>Impulse Group, </a:t>
            </a:r>
            <a:r>
              <a:rPr lang="en-US" sz="900" dirty="0">
                <a:solidFill>
                  <a:schemeClr val="bg1">
                    <a:lumMod val="50000"/>
                  </a:schemeClr>
                </a:solidFill>
                <a:latin typeface="Arial"/>
                <a:cs typeface="Arial"/>
              </a:rPr>
              <a:t>is an international network of young gay men who are dedicated to promoting healthier sexual lifestyles among their peers. It was founded in February 2010, now has 20 chapters—and growing—globally and is supported by AHF.</a:t>
            </a:r>
            <a:r>
              <a:rPr lang="en-US" sz="900" b="1" dirty="0">
                <a:solidFill>
                  <a:schemeClr val="bg1">
                    <a:lumMod val="50000"/>
                  </a:schemeClr>
                </a:solidFill>
                <a:latin typeface="Arial"/>
                <a:cs typeface="Arial"/>
              </a:rPr>
              <a:t> </a:t>
            </a:r>
            <a:r>
              <a:rPr lang="en-US" sz="900" dirty="0">
                <a:solidFill>
                  <a:schemeClr val="bg1">
                    <a:lumMod val="50000"/>
                  </a:schemeClr>
                </a:solidFill>
                <a:latin typeface="Arial"/>
                <a:cs typeface="Arial"/>
              </a:rPr>
              <a:t>Link: </a:t>
            </a:r>
            <a:r>
              <a:rPr lang="en-US" sz="900" dirty="0">
                <a:solidFill>
                  <a:schemeClr val="bg1">
                    <a:lumMod val="50000"/>
                  </a:schemeClr>
                </a:solidFill>
                <a:latin typeface="Arial"/>
                <a:cs typeface="Arial"/>
                <a:hlinkClick r:id="rId12"/>
              </a:rPr>
              <a:t>http://impulsegrp.org</a:t>
            </a:r>
            <a:r>
              <a:rPr lang="en-US" sz="900" dirty="0">
                <a:solidFill>
                  <a:schemeClr val="bg1">
                    <a:lumMod val="50000"/>
                  </a:schemeClr>
                </a:solidFill>
                <a:latin typeface="Arial"/>
                <a:cs typeface="Arial"/>
              </a:rPr>
              <a:t> </a:t>
            </a:r>
          </a:p>
          <a:p>
            <a:pPr marL="171450" indent="-171450">
              <a:buFont typeface="Arial"/>
              <a:buChar char="•"/>
            </a:pPr>
            <a:r>
              <a:rPr lang="en-US" sz="900" b="1" dirty="0">
                <a:latin typeface="Arial"/>
                <a:cs typeface="Arial"/>
              </a:rPr>
              <a:t>South Side Help Center (SSHC) </a:t>
            </a:r>
            <a:r>
              <a:rPr lang="en-US" sz="900" b="1" dirty="0">
                <a:solidFill>
                  <a:schemeClr val="bg1">
                    <a:lumMod val="50000"/>
                  </a:schemeClr>
                </a:solidFill>
                <a:latin typeface="Arial"/>
                <a:cs typeface="Arial"/>
              </a:rPr>
              <a:t>– </a:t>
            </a:r>
            <a:r>
              <a:rPr lang="en-US" sz="900" dirty="0">
                <a:solidFill>
                  <a:schemeClr val="bg1">
                    <a:lumMod val="50000"/>
                  </a:schemeClr>
                </a:solidFill>
                <a:latin typeface="Arial"/>
                <a:cs typeface="Arial"/>
              </a:rPr>
              <a:t>Chicago’s South Side Help Center was founded in 1987 and affiliated with AHF in February 2015. 	</a:t>
            </a:r>
            <a:r>
              <a:rPr lang="en-US" sz="900" dirty="0">
                <a:latin typeface="Arial"/>
                <a:cs typeface="Arial"/>
              </a:rPr>
              <a:t>		</a:t>
            </a:r>
            <a:r>
              <a:rPr lang="en-US" sz="900" dirty="0">
                <a:solidFill>
                  <a:schemeClr val="bg1">
                    <a:lumMod val="50000"/>
                  </a:schemeClr>
                </a:solidFill>
                <a:latin typeface="Arial"/>
                <a:cs typeface="Arial"/>
              </a:rPr>
              <a:t>Link: </a:t>
            </a:r>
            <a:r>
              <a:rPr lang="en-US" sz="900" dirty="0">
                <a:solidFill>
                  <a:schemeClr val="bg1">
                    <a:lumMod val="50000"/>
                  </a:schemeClr>
                </a:solidFill>
                <a:latin typeface="Arial"/>
                <a:cs typeface="Arial"/>
                <a:hlinkClick r:id="rId13"/>
              </a:rPr>
              <a:t>http://www.southsidehelp.org/index.html</a:t>
            </a:r>
            <a:r>
              <a:rPr lang="en-US" sz="900" dirty="0">
                <a:solidFill>
                  <a:schemeClr val="bg1">
                    <a:lumMod val="50000"/>
                  </a:schemeClr>
                </a:solidFill>
                <a:latin typeface="Arial"/>
                <a:cs typeface="Arial"/>
              </a:rPr>
              <a:t> </a:t>
            </a:r>
            <a:endParaRPr lang="en-US" sz="900" b="1" dirty="0">
              <a:solidFill>
                <a:schemeClr val="bg1">
                  <a:lumMod val="50000"/>
                </a:schemeClr>
              </a:solidFill>
              <a:latin typeface="Arial"/>
              <a:cs typeface="Arial"/>
            </a:endParaRPr>
          </a:p>
          <a:p>
            <a:pPr marL="171450" indent="-171450">
              <a:buFont typeface="Arial"/>
              <a:buChar char="•"/>
            </a:pPr>
            <a:r>
              <a:rPr lang="en-US" sz="900" b="1" dirty="0">
                <a:latin typeface="Arial"/>
                <a:cs typeface="Arial"/>
              </a:rPr>
              <a:t>WORLD (Women Organized to Respond to Life-threatening Diseases)  </a:t>
            </a:r>
            <a:r>
              <a:rPr lang="en-US" sz="900" dirty="0">
                <a:solidFill>
                  <a:schemeClr val="bg1">
                    <a:lumMod val="50000"/>
                  </a:schemeClr>
                </a:solidFill>
                <a:latin typeface="Arial"/>
                <a:cs typeface="Arial"/>
              </a:rPr>
              <a:t>The Oakland/East Bay-based WORLD was  established in 1991 and affiliated with AHF in September 2014. Link: </a:t>
            </a:r>
            <a:r>
              <a:rPr lang="en-US" sz="900" dirty="0">
                <a:solidFill>
                  <a:schemeClr val="bg1">
                    <a:lumMod val="50000"/>
                  </a:schemeClr>
                </a:solidFill>
                <a:latin typeface="Arial"/>
                <a:cs typeface="Arial"/>
                <a:hlinkClick r:id="rId14"/>
              </a:rPr>
              <a:t>http://www.womenhiv.org</a:t>
            </a:r>
            <a:r>
              <a:rPr lang="en-US" sz="900" dirty="0">
                <a:solidFill>
                  <a:schemeClr val="bg1">
                    <a:lumMod val="50000"/>
                  </a:schemeClr>
                </a:solidFill>
                <a:latin typeface="Arial"/>
                <a:cs typeface="Arial"/>
              </a:rPr>
              <a:t>  </a:t>
            </a:r>
            <a:endParaRPr lang="en-US" sz="800" b="1" dirty="0">
              <a:solidFill>
                <a:schemeClr val="bg1">
                  <a:lumMod val="50000"/>
                </a:schemeClr>
              </a:solidFill>
              <a:latin typeface="Arial"/>
              <a:cs typeface="Arial"/>
            </a:endParaRPr>
          </a:p>
          <a:p>
            <a:endParaRPr lang="en-US" sz="600" b="1" dirty="0">
              <a:latin typeface="Arial"/>
              <a:cs typeface="Arial"/>
            </a:endParaRPr>
          </a:p>
          <a:p>
            <a:endParaRPr lang="en-US" sz="800" dirty="0">
              <a:latin typeface="Arial"/>
              <a:cs typeface="Arial"/>
            </a:endParaRPr>
          </a:p>
        </p:txBody>
      </p:sp>
      <p:sp>
        <p:nvSpPr>
          <p:cNvPr id="3" name="TextBox 2"/>
          <p:cNvSpPr txBox="1"/>
          <p:nvPr/>
        </p:nvSpPr>
        <p:spPr>
          <a:xfrm>
            <a:off x="6516974" y="446614"/>
            <a:ext cx="2344437" cy="738664"/>
          </a:xfrm>
          <a:prstGeom prst="rect">
            <a:avLst/>
          </a:prstGeom>
          <a:noFill/>
        </p:spPr>
        <p:txBody>
          <a:bodyPr wrap="square" rtlCol="0">
            <a:spAutoFit/>
          </a:bodyPr>
          <a:lstStyle/>
          <a:p>
            <a:pPr algn="r"/>
            <a:r>
              <a:rPr lang="en-US" dirty="0">
                <a:latin typeface="Arial"/>
                <a:cs typeface="Arial"/>
              </a:rPr>
              <a:t>May  2020</a:t>
            </a:r>
          </a:p>
          <a:p>
            <a:pPr algn="r"/>
            <a:endParaRPr lang="en-US" sz="1200" i="1" dirty="0">
              <a:latin typeface="Arial"/>
              <a:cs typeface="Arial"/>
            </a:endParaRPr>
          </a:p>
          <a:p>
            <a:pPr algn="r"/>
            <a:r>
              <a:rPr lang="en-US" sz="1200" i="1" dirty="0">
                <a:latin typeface="Arial"/>
                <a:cs typeface="Arial"/>
              </a:rPr>
              <a:t>Page 2</a:t>
            </a:r>
            <a:endParaRPr lang="en-US" sz="1200" dirty="0">
              <a:latin typeface="Arial"/>
              <a:cs typeface="Arial"/>
            </a:endParaRPr>
          </a:p>
        </p:txBody>
      </p:sp>
    </p:spTree>
    <p:extLst>
      <p:ext uri="{BB962C8B-B14F-4D97-AF65-F5344CB8AC3E}">
        <p14:creationId xmlns:p14="http://schemas.microsoft.com/office/powerpoint/2010/main" val="477700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387557</TotalTime>
  <Words>1203</Words>
  <Application>Microsoft Macintosh PowerPoint</Application>
  <PresentationFormat>On-screen Show (4:3)</PresentationFormat>
  <Paragraphs>108</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Wingdings</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Adam Carl Cohen</dc:creator>
  <cp:lastModifiedBy>Ged Kenslea</cp:lastModifiedBy>
  <cp:revision>677</cp:revision>
  <cp:lastPrinted>2020-04-09T03:04:22Z</cp:lastPrinted>
  <dcterms:created xsi:type="dcterms:W3CDTF">2014-09-05T15:13:00Z</dcterms:created>
  <dcterms:modified xsi:type="dcterms:W3CDTF">2020-06-04T17:02:40Z</dcterms:modified>
</cp:coreProperties>
</file>